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75"/>
  </p:notesMasterIdLst>
  <p:sldIdLst>
    <p:sldId id="444" r:id="rId3"/>
    <p:sldId id="485" r:id="rId4"/>
    <p:sldId id="445" r:id="rId5"/>
    <p:sldId id="289" r:id="rId6"/>
    <p:sldId id="453" r:id="rId7"/>
    <p:sldId id="452" r:id="rId8"/>
    <p:sldId id="438" r:id="rId9"/>
    <p:sldId id="446" r:id="rId10"/>
    <p:sldId id="448" r:id="rId11"/>
    <p:sldId id="447" r:id="rId12"/>
    <p:sldId id="449" r:id="rId13"/>
    <p:sldId id="450" r:id="rId14"/>
    <p:sldId id="451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54" r:id="rId23"/>
    <p:sldId id="256" r:id="rId24"/>
    <p:sldId id="257" r:id="rId25"/>
    <p:sldId id="258" r:id="rId26"/>
    <p:sldId id="259" r:id="rId27"/>
    <p:sldId id="260" r:id="rId28"/>
    <p:sldId id="462" r:id="rId29"/>
    <p:sldId id="494" r:id="rId30"/>
    <p:sldId id="327" r:id="rId31"/>
    <p:sldId id="328" r:id="rId32"/>
    <p:sldId id="329" r:id="rId33"/>
    <p:sldId id="330" r:id="rId34"/>
    <p:sldId id="331" r:id="rId35"/>
    <p:sldId id="332" r:id="rId36"/>
    <p:sldId id="495" r:id="rId37"/>
    <p:sldId id="463" r:id="rId38"/>
    <p:sldId id="275" r:id="rId39"/>
    <p:sldId id="276" r:id="rId40"/>
    <p:sldId id="277" r:id="rId41"/>
    <p:sldId id="278" r:id="rId42"/>
    <p:sldId id="464" r:id="rId43"/>
    <p:sldId id="279" r:id="rId44"/>
    <p:sldId id="465" r:id="rId45"/>
    <p:sldId id="466" r:id="rId46"/>
    <p:sldId id="280" r:id="rId47"/>
    <p:sldId id="469" r:id="rId48"/>
    <p:sldId id="497" r:id="rId49"/>
    <p:sldId id="467" r:id="rId50"/>
    <p:sldId id="471" r:id="rId51"/>
    <p:sldId id="472" r:id="rId52"/>
    <p:sldId id="468" r:id="rId53"/>
    <p:sldId id="473" r:id="rId54"/>
    <p:sldId id="474" r:id="rId55"/>
    <p:sldId id="470" r:id="rId56"/>
    <p:sldId id="475" r:id="rId57"/>
    <p:sldId id="476" r:id="rId58"/>
    <p:sldId id="477" r:id="rId59"/>
    <p:sldId id="496" r:id="rId60"/>
    <p:sldId id="478" r:id="rId61"/>
    <p:sldId id="479" r:id="rId62"/>
    <p:sldId id="480" r:id="rId63"/>
    <p:sldId id="481" r:id="rId64"/>
    <p:sldId id="482" r:id="rId65"/>
    <p:sldId id="483" r:id="rId66"/>
    <p:sldId id="484" r:id="rId67"/>
    <p:sldId id="493" r:id="rId68"/>
    <p:sldId id="487" r:id="rId69"/>
    <p:sldId id="488" r:id="rId70"/>
    <p:sldId id="489" r:id="rId71"/>
    <p:sldId id="490" r:id="rId72"/>
    <p:sldId id="491" r:id="rId73"/>
    <p:sldId id="49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34B012-8855-D14C-B286-C58443D880B0}">
          <p14:sldIdLst>
            <p14:sldId id="444"/>
            <p14:sldId id="485"/>
          </p14:sldIdLst>
        </p14:section>
        <p14:section name="OOPs-AccessSpecifier" id="{5016DACD-2C3E-134E-BB46-FF0F6E2D56AD}">
          <p14:sldIdLst>
            <p14:sldId id="445"/>
            <p14:sldId id="289"/>
            <p14:sldId id="453"/>
          </p14:sldIdLst>
        </p14:section>
        <p14:section name="OOPs -Inheritance" id="{B032B978-F1C1-0444-965A-ADB15390BE19}">
          <p14:sldIdLst>
            <p14:sldId id="452"/>
            <p14:sldId id="438"/>
            <p14:sldId id="446"/>
            <p14:sldId id="448"/>
            <p14:sldId id="447"/>
            <p14:sldId id="449"/>
            <p14:sldId id="450"/>
            <p14:sldId id="451"/>
          </p14:sldIdLst>
        </p14:section>
        <p14:section name="OOPs-Utility Classes" id="{D1DC811C-1604-9549-A849-08214FE1BC11}">
          <p14:sldIdLst>
            <p14:sldId id="455"/>
            <p14:sldId id="456"/>
            <p14:sldId id="457"/>
            <p14:sldId id="458"/>
            <p14:sldId id="459"/>
            <p14:sldId id="460"/>
            <p14:sldId id="461"/>
          </p14:sldIdLst>
        </p14:section>
        <p14:section name="OOPs-Static" id="{4B448C36-EBB7-314C-A76C-DFC58E60521B}">
          <p14:sldIdLst>
            <p14:sldId id="454"/>
            <p14:sldId id="256"/>
            <p14:sldId id="257"/>
            <p14:sldId id="258"/>
            <p14:sldId id="259"/>
            <p14:sldId id="260"/>
          </p14:sldIdLst>
        </p14:section>
        <p14:section name="OOPs-SolidPrinciple" id="{8F7EAC8A-5ED2-F246-9C7B-4CAB0995791E}">
          <p14:sldIdLst>
            <p14:sldId id="462"/>
            <p14:sldId id="494"/>
            <p14:sldId id="327"/>
            <p14:sldId id="328"/>
            <p14:sldId id="329"/>
            <p14:sldId id="330"/>
            <p14:sldId id="331"/>
            <p14:sldId id="332"/>
            <p14:sldId id="495"/>
          </p14:sldIdLst>
        </p14:section>
        <p14:section name="OOPs-Package and Modularization" id="{64ECE0B0-B3D7-304C-AF46-3F04F955B5F6}">
          <p14:sldIdLst>
            <p14:sldId id="463"/>
            <p14:sldId id="275"/>
            <p14:sldId id="276"/>
            <p14:sldId id="277"/>
            <p14:sldId id="278"/>
            <p14:sldId id="464"/>
            <p14:sldId id="279"/>
            <p14:sldId id="465"/>
            <p14:sldId id="466"/>
            <p14:sldId id="280"/>
          </p14:sldIdLst>
        </p14:section>
        <p14:section name="FunctionalJava" id="{240C7066-1892-3143-AA32-F6888073F4B6}">
          <p14:sldIdLst>
            <p14:sldId id="469"/>
            <p14:sldId id="497"/>
            <p14:sldId id="467"/>
            <p14:sldId id="471"/>
            <p14:sldId id="472"/>
            <p14:sldId id="468"/>
            <p14:sldId id="473"/>
            <p14:sldId id="474"/>
            <p14:sldId id="470"/>
          </p14:sldIdLst>
        </p14:section>
        <p14:section name="Collections" id="{594345CE-7D18-4E4B-924F-EA8CCFDD5F75}">
          <p14:sldIdLst>
            <p14:sldId id="475"/>
            <p14:sldId id="476"/>
            <p14:sldId id="477"/>
            <p14:sldId id="496"/>
            <p14:sldId id="478"/>
          </p14:sldIdLst>
        </p14:section>
        <p14:section name="FailSafe Vs FailFast Iterator" id="{8FF87CB1-BCDE-FF4A-86AE-CA6AF7795764}">
          <p14:sldIdLst>
            <p14:sldId id="479"/>
          </p14:sldIdLst>
        </p14:section>
        <p14:section name="FailSafe Vs FailFast Iterator" id="{88224643-EAC3-5D48-AE3D-7DA3B8B48326}">
          <p14:sldIdLst>
            <p14:sldId id="480"/>
            <p14:sldId id="481"/>
            <p14:sldId id="482"/>
            <p14:sldId id="483"/>
            <p14:sldId id="484"/>
          </p14:sldIdLst>
        </p14:section>
        <p14:section name="Solid Principle" id="{FC382BBD-DC2F-3540-85D7-3A50A4A9E94E}">
          <p14:sldIdLst>
            <p14:sldId id="493"/>
            <p14:sldId id="487"/>
            <p14:sldId id="488"/>
            <p14:sldId id="489"/>
            <p14:sldId id="490"/>
            <p14:sldId id="491"/>
            <p14:sldId id="4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70" autoAdjust="0"/>
    <p:restoredTop sz="96271"/>
  </p:normalViewPr>
  <p:slideViewPr>
    <p:cSldViewPr snapToGrid="0" showGuides="1">
      <p:cViewPr varScale="1">
        <p:scale>
          <a:sx n="76" d="100"/>
          <a:sy n="76" d="100"/>
        </p:scale>
        <p:origin x="216" y="1280"/>
      </p:cViewPr>
      <p:guideLst>
        <p:guide orient="horz" pos="25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1/23/26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2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0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359" y="296462"/>
            <a:ext cx="10291461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ECE86-EA49-7158-AAB7-45254CA9086A}"/>
              </a:ext>
            </a:extLst>
          </p:cNvPr>
          <p:cNvSpPr txBox="1"/>
          <p:nvPr userDrawn="1"/>
        </p:nvSpPr>
        <p:spPr>
          <a:xfrm>
            <a:off x="468087" y="1317171"/>
            <a:ext cx="99727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endParaRPr lang="en-US" sz="1400" dirty="0"/>
          </a:p>
          <a:p>
            <a:pPr marL="171450" indent="-171450">
              <a:buFont typeface="Wingdings" pitchFamily="2" charset="2"/>
              <a:buChar char="ü"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31D2E-4113-7226-BF93-EF6EE6712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4990" y="0"/>
            <a:ext cx="1577009" cy="67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14370B4-3C13-45C0-A952-B00548121584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E4B51B4-EE18-4819-8088-68502663D7B7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id="{C9356105-17CA-4587-B47D-ABD55F0030F2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98DE00C6-A201-4607-947A-9B6A7FB91E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2E1FF0A-C482-45AA-BBA3-9B407860915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id="{A02E90A4-46B5-4BA7-9477-F169F8CD3F1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id="{ED43A757-B80F-4F70-B31F-9A2BEB28CAD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C8576216-C640-4674-AC56-2890C67BD9E5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4F04F9F0-E35F-4AC4-8AEB-5B346C93BDE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A0F1F4A1-65E1-495C-B229-251EFD3FB25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02AB1FDC-BB35-4273-948F-D269A59ED959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id="{00BBB89C-B084-4AC1-BED6-BC1DC17D522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id="{5982A1AE-2C2E-448E-9F4B-BC9CCDEA1A4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3A368425-7072-4F51-8EE5-01E1BFEB50EB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id="{54A602E3-D4AC-44ED-A99F-190A1CDB8BD5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F63D52AB-F36A-46A1-848A-8D7692D3CC6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04D310C5-4BF6-4703-AB41-9C3406E9201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id="{30DA0AB5-96D5-49C1-9953-DD88116AAD8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id="{763C3B04-1D32-454A-9E00-E56FD5E22D2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8422095-435B-47AA-9CCA-322F366DB3C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4E14DFC6-4271-494B-82A9-1FCC7226F65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3772017-7DA7-4FE0-A85B-FD49517CE8C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99F1FA95-725F-4570-B40D-43A61D68A90A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7E9E532-B52F-4195-9769-854E30154B5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B0386-33B4-4AE2-946E-6347B22040B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F70AE-AA28-47B8-ADF1-78729B8D0C2E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>
            <a:extLst>
              <a:ext uri="{FF2B5EF4-FFF2-40B4-BE49-F238E27FC236}">
                <a16:creationId xmlns:a16="http://schemas.microsoft.com/office/drawing/2014/main" id="{D984738B-46DB-4E68-8584-37E420407CAF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1EF47FAD-E9FE-4655-9C18-2281F00609C6}"/>
              </a:ext>
            </a:extLst>
          </p:cNvPr>
          <p:cNvSpPr/>
          <p:nvPr userDrawn="1"/>
        </p:nvSpPr>
        <p:spPr>
          <a:xfrm>
            <a:off x="6000620" y="2958188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id="{69D03589-94E1-4EF8-85A4-3C81F0DA1CBB}"/>
              </a:ext>
            </a:extLst>
          </p:cNvPr>
          <p:cNvGrpSpPr/>
          <p:nvPr userDrawn="1"/>
        </p:nvGrpSpPr>
        <p:grpSpPr>
          <a:xfrm>
            <a:off x="7397562" y="792688"/>
            <a:ext cx="4157729" cy="2426868"/>
            <a:chOff x="-548507" y="477868"/>
            <a:chExt cx="11570449" cy="6357177"/>
          </a:xfrm>
        </p:grpSpPr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id="{B8912ED9-1F51-4F24-86AA-66A8A2FAC1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id="{39CCC3E3-83BF-4615-B176-D600377138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1BB4B631-0793-4EC4-948F-DBB77F89F32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46901BAE-5177-4F15-8882-8A866D8919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EF305665-F54D-429D-A14B-170A9B1B6E2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4D1C3DB9-35EC-4484-B208-3868E5CD3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id="{D15A82CB-BC0F-459D-B41B-8A1BFCA8060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2">
                <a:extLst>
                  <a:ext uri="{FF2B5EF4-FFF2-40B4-BE49-F238E27FC236}">
                    <a16:creationId xmlns:a16="http://schemas.microsoft.com/office/drawing/2014/main" id="{BE22D75E-CD88-4E0B-9C14-762EBFC7231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id="{572FD46C-CB8F-4974-B0C2-810E3C9A841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29">
                <a:extLst>
                  <a:ext uri="{FF2B5EF4-FFF2-40B4-BE49-F238E27FC236}">
                    <a16:creationId xmlns:a16="http://schemas.microsoft.com/office/drawing/2014/main" id="{7672D1E1-BFB8-4023-BB75-A4F701F109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id="{8DDB581F-7D4E-45C3-9A6C-92C141A2AC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BEFC7E2A-B774-4752-AACD-0911CCE5FBC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CBCAAE18-DC02-4BAB-A31F-FB0F77C5EB8F}"/>
              </a:ext>
            </a:extLst>
          </p:cNvPr>
          <p:cNvGrpSpPr/>
          <p:nvPr userDrawn="1"/>
        </p:nvGrpSpPr>
        <p:grpSpPr>
          <a:xfrm>
            <a:off x="7397562" y="3619369"/>
            <a:ext cx="4157729" cy="2426868"/>
            <a:chOff x="-548507" y="477868"/>
            <a:chExt cx="11570449" cy="6357177"/>
          </a:xfrm>
        </p:grpSpPr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55BDDAA0-6882-4B7F-9F51-47940588020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2">
              <a:extLst>
                <a:ext uri="{FF2B5EF4-FFF2-40B4-BE49-F238E27FC236}">
                  <a16:creationId xmlns:a16="http://schemas.microsoft.com/office/drawing/2014/main" id="{32CEF7DE-E805-4F48-8F87-F86553A0A1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E3104BB3-45A0-42A7-9B66-73473F9789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id="{2916E959-0FE4-4F7A-AA5A-08CE113BD11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id="{7FAB6DCA-2E73-4B66-AC8F-065EBB67F2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A05A6A03-4FCE-4EEB-97E6-EDF24C40B28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31">
                <a:extLst>
                  <a:ext uri="{FF2B5EF4-FFF2-40B4-BE49-F238E27FC236}">
                    <a16:creationId xmlns:a16="http://schemas.microsoft.com/office/drawing/2014/main" id="{623E5D8D-D903-46AB-9A18-D321FBFAAB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32">
                <a:extLst>
                  <a:ext uri="{FF2B5EF4-FFF2-40B4-BE49-F238E27FC236}">
                    <a16:creationId xmlns:a16="http://schemas.microsoft.com/office/drawing/2014/main" id="{6D8C28F1-E5D8-4AD4-9B4B-0C4E1153377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FC2E83F7-7058-4885-8E50-6F034C626C2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5235E700-1028-4DBF-9621-D7B197B804B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886D99FE-DB04-42AB-A9A6-0F85D3ABD6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CA3EF5C2-CFEE-4DD1-B3E2-7B7811C988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6AB6C515-FEFB-413A-8CDA-B20F305507D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97791" y="898584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6DD4884-A7A8-42BD-944C-F3D414CF00C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97791" y="3732552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95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10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207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89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520F-5556-E326-6BB5-D3A9011EA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09573-0961-251A-D3C1-7E7A431E6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8D06E-D876-C22F-C3CA-3E614D9B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2886-52BA-D342-B18A-86DD07512A36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2CF6-330D-BC85-72ED-5A72EED3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9E038-B6A2-0193-CE5C-7801BD1D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F4957-9116-2849-AFB4-D4C2BAECE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2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3950174-3026-49A7-9425-B00B2A3E9EA6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161C13C6-8983-4005-A3D9-1A368D3D4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8CDE116-1F40-4043-9530-E9DD99C3C7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EEE52ED-6ED8-4B16-9DC4-7322E037AE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8D1EE6CC-5B39-473C-97F8-518EC78B68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8E02732D-3B55-422D-9996-957FAF0AA6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44D55-097E-422E-A0B3-604835A6742A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925C01-FEE1-492E-8512-B10BDB521E39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9FAACAB-F737-49F9-BFB3-F3E4D0C18877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44B90A8-112D-45DE-B6E9-528ECD470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1516" y="573702"/>
            <a:ext cx="4468483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B8CC01-B908-43C1-923F-D50CBD291B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2">
            <a:extLst>
              <a:ext uri="{FF2B5EF4-FFF2-40B4-BE49-F238E27FC236}">
                <a16:creationId xmlns:a16="http://schemas.microsoft.com/office/drawing/2014/main" id="{BB349F8A-D3D6-4420-A053-2F749AF60E06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1762B-49EB-48A3-A86B-198F2A9709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  <p:sldLayoutId id="2147483690" r:id="rId20"/>
    <p:sldLayoutId id="2147483691" r:id="rId21"/>
    <p:sldLayoutId id="2147483692" r:id="rId22"/>
    <p:sldLayoutId id="2147483693" r:id="rId23"/>
    <p:sldLayoutId id="214748369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java/java_functional_interfaces.htm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java/java_method_references.htm#particular_object" TargetMode="External"/><Relationship Id="rId2" Type="http://schemas.openxmlformats.org/officeDocument/2006/relationships/hyperlink" Target="https://www.tutorialspoint.com/java/java_method_references.htm#static_method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utorialspoint.com/java/java_method_references.htm#constructor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B086A-C2D7-4CB8-10F1-4087BA08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7871468-D7CA-B753-E72E-E7B86BE4658F}"/>
              </a:ext>
            </a:extLst>
          </p:cNvPr>
          <p:cNvGrpSpPr/>
          <p:nvPr/>
        </p:nvGrpSpPr>
        <p:grpSpPr>
          <a:xfrm>
            <a:off x="1" y="2857630"/>
            <a:ext cx="12191998" cy="1142740"/>
            <a:chOff x="1" y="2857630"/>
            <a:chExt cx="12191998" cy="11427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1E05DC-4F95-34A0-311B-5F26E6C0A757}"/>
                </a:ext>
              </a:extLst>
            </p:cNvPr>
            <p:cNvSpPr txBox="1"/>
            <p:nvPr/>
          </p:nvSpPr>
          <p:spPr>
            <a:xfrm>
              <a:off x="1" y="285763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OOPs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3FE139-523A-DD3F-B5AC-DF8A72D398FB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59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C55039-795B-7C18-9DCF-952E0CE34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sz="4800" dirty="0"/>
              <a:t>Introduce Composition Conceptually (No Code Yet)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C3EA2-0B27-B055-0735-7313E5737AE9}"/>
              </a:ext>
            </a:extLst>
          </p:cNvPr>
          <p:cNvSpPr txBox="1"/>
          <p:nvPr/>
        </p:nvSpPr>
        <p:spPr>
          <a:xfrm>
            <a:off x="322731" y="1305399"/>
            <a:ext cx="9472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Question</a:t>
            </a:r>
          </a:p>
          <a:p>
            <a:pPr lvl="1"/>
            <a:r>
              <a:rPr lang="en-CA" dirty="0"/>
              <a:t>“Instead of saying</a:t>
            </a:r>
            <a:br>
              <a:rPr lang="en-CA" dirty="0"/>
            </a:br>
            <a:r>
              <a:rPr lang="en-CA" b="1" dirty="0"/>
              <a:t>Employee IS-A Bonus</a:t>
            </a:r>
            <a:r>
              <a:rPr lang="en-CA" dirty="0"/>
              <a:t>,</a:t>
            </a:r>
            <a:br>
              <a:rPr lang="en-CA" dirty="0"/>
            </a:br>
            <a:r>
              <a:rPr lang="en-CA" dirty="0"/>
              <a:t>can we say</a:t>
            </a:r>
            <a:br>
              <a:rPr lang="en-CA" dirty="0"/>
            </a:br>
            <a:r>
              <a:rPr lang="en-CA" b="1" dirty="0"/>
              <a:t>Employee HAS-A </a:t>
            </a:r>
            <a:r>
              <a:rPr lang="en-CA" b="1" dirty="0" err="1"/>
              <a:t>BonusPolicy</a:t>
            </a:r>
            <a:r>
              <a:rPr lang="en-CA" dirty="0"/>
              <a:t>?”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3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A2DF9-A0E0-565B-CD4B-184B999B7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F539B-155A-83FA-9E07-1AAA444A41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sz="4800" dirty="0"/>
              <a:t>Refactor to Composition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9A88E-D11C-F546-9390-FBA092224AB3}"/>
              </a:ext>
            </a:extLst>
          </p:cNvPr>
          <p:cNvSpPr txBox="1"/>
          <p:nvPr/>
        </p:nvSpPr>
        <p:spPr>
          <a:xfrm>
            <a:off x="322731" y="1305399"/>
            <a:ext cx="9472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Question</a:t>
            </a:r>
          </a:p>
          <a:p>
            <a:pPr lvl="1"/>
            <a:r>
              <a:rPr lang="en-CA" dirty="0"/>
              <a:t>“Instead of saying</a:t>
            </a:r>
            <a:br>
              <a:rPr lang="en-CA" dirty="0"/>
            </a:br>
            <a:r>
              <a:rPr lang="en-CA" b="1" dirty="0"/>
              <a:t>Employee IS-A Bonus</a:t>
            </a:r>
            <a:r>
              <a:rPr lang="en-CA" dirty="0"/>
              <a:t>,</a:t>
            </a:r>
            <a:br>
              <a:rPr lang="en-CA" dirty="0"/>
            </a:br>
            <a:r>
              <a:rPr lang="en-CA" dirty="0"/>
              <a:t>can we say</a:t>
            </a:r>
            <a:br>
              <a:rPr lang="en-CA" dirty="0"/>
            </a:br>
            <a:r>
              <a:rPr lang="en-CA" b="1" dirty="0"/>
              <a:t>Employee HAS-A </a:t>
            </a:r>
            <a:r>
              <a:rPr lang="en-CA" b="1" dirty="0" err="1"/>
              <a:t>BonusPolicy</a:t>
            </a:r>
            <a:r>
              <a:rPr lang="en-CA" dirty="0"/>
              <a:t>?”</a:t>
            </a:r>
          </a:p>
          <a:p>
            <a:endParaRPr lang="en-CA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B430F-5073-7CB3-22DA-0CA530A7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84" y="3490499"/>
            <a:ext cx="9575249" cy="25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F082AE-2F27-EE83-7075-1E18C8BD6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874917"/>
              </p:ext>
            </p:extLst>
          </p:nvPr>
        </p:nvGraphicFramePr>
        <p:xfrm>
          <a:off x="874642" y="238539"/>
          <a:ext cx="10479156" cy="4128516"/>
        </p:xfrm>
        <a:graphic>
          <a:graphicData uri="http://schemas.openxmlformats.org/drawingml/2006/table">
            <a:tbl>
              <a:tblPr/>
              <a:tblGrid>
                <a:gridCol w="3493052">
                  <a:extLst>
                    <a:ext uri="{9D8B030D-6E8A-4147-A177-3AD203B41FA5}">
                      <a16:colId xmlns:a16="http://schemas.microsoft.com/office/drawing/2014/main" val="678697214"/>
                    </a:ext>
                  </a:extLst>
                </a:gridCol>
                <a:gridCol w="3493052">
                  <a:extLst>
                    <a:ext uri="{9D8B030D-6E8A-4147-A177-3AD203B41FA5}">
                      <a16:colId xmlns:a16="http://schemas.microsoft.com/office/drawing/2014/main" val="3175571626"/>
                    </a:ext>
                  </a:extLst>
                </a:gridCol>
                <a:gridCol w="3493052">
                  <a:extLst>
                    <a:ext uri="{9D8B030D-6E8A-4147-A177-3AD203B41FA5}">
                      <a16:colId xmlns:a16="http://schemas.microsoft.com/office/drawing/2014/main" val="1166134029"/>
                    </a:ext>
                  </a:extLst>
                </a:gridCol>
              </a:tblGrid>
              <a:tr h="58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Inheritance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Composition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460862"/>
                  </a:ext>
                </a:extLst>
              </a:tr>
              <a:tr h="58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Relationship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IS-A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HAS-A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649045"/>
                  </a:ext>
                </a:extLst>
              </a:tr>
              <a:tr h="58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Flexibility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863322"/>
                  </a:ext>
                </a:extLst>
              </a:tr>
              <a:tr h="58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Runtime behavior change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881017"/>
                  </a:ext>
                </a:extLst>
              </a:tr>
              <a:tr h="58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SRP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Often violated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Maintained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87354"/>
                  </a:ext>
                </a:extLst>
              </a:tr>
              <a:tr h="58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Tight coupling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600042"/>
                  </a:ext>
                </a:extLst>
              </a:tr>
              <a:tr h="58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Preferred in 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613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7C3D10C-A456-0128-E9B0-15197180A638}"/>
              </a:ext>
            </a:extLst>
          </p:cNvPr>
          <p:cNvSpPr txBox="1"/>
          <p:nvPr/>
        </p:nvSpPr>
        <p:spPr>
          <a:xfrm>
            <a:off x="795130" y="4830417"/>
            <a:ext cx="9273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B050"/>
                </a:solidFill>
              </a:rPr>
              <a:t>“Use inheritance to represent what an object</a:t>
            </a:r>
            <a:r>
              <a:rPr lang="en-CA" sz="2800" b="1" dirty="0">
                <a:solidFill>
                  <a:srgbClr val="C00000"/>
                </a:solidFill>
              </a:rPr>
              <a:t> </a:t>
            </a:r>
            <a:r>
              <a:rPr lang="en-CA" sz="2800" b="1" i="1" dirty="0">
                <a:solidFill>
                  <a:srgbClr val="C00000"/>
                </a:solidFill>
              </a:rPr>
              <a:t>is</a:t>
            </a:r>
            <a:r>
              <a:rPr lang="en-CA" sz="2800" b="1" dirty="0">
                <a:solidFill>
                  <a:srgbClr val="00B050"/>
                </a:solidFill>
              </a:rPr>
              <a:t>.</a:t>
            </a:r>
            <a:br>
              <a:rPr lang="en-CA" sz="2800" b="1" dirty="0">
                <a:solidFill>
                  <a:srgbClr val="00B050"/>
                </a:solidFill>
              </a:rPr>
            </a:br>
            <a:r>
              <a:rPr lang="en-CA" sz="2800" b="1" dirty="0">
                <a:solidFill>
                  <a:srgbClr val="00B050"/>
                </a:solidFill>
              </a:rPr>
              <a:t>  Use composition to represent what an object </a:t>
            </a:r>
            <a:r>
              <a:rPr lang="en-CA" sz="2800" b="1" i="1" dirty="0">
                <a:solidFill>
                  <a:srgbClr val="C00000"/>
                </a:solidFill>
              </a:rPr>
              <a:t>does</a:t>
            </a:r>
            <a:r>
              <a:rPr lang="en-CA" sz="2800" b="1" dirty="0">
                <a:solidFill>
                  <a:srgbClr val="00B050"/>
                </a:solidFill>
              </a:rPr>
              <a:t>.”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35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0D9427-80A0-E244-50BE-D95C7FC90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8499"/>
              </p:ext>
            </p:extLst>
          </p:nvPr>
        </p:nvGraphicFramePr>
        <p:xfrm>
          <a:off x="564776" y="1438291"/>
          <a:ext cx="10789024" cy="3535680"/>
        </p:xfrm>
        <a:graphic>
          <a:graphicData uri="http://schemas.openxmlformats.org/drawingml/2006/table">
            <a:tbl>
              <a:tblPr/>
              <a:tblGrid>
                <a:gridCol w="5394512">
                  <a:extLst>
                    <a:ext uri="{9D8B030D-6E8A-4147-A177-3AD203B41FA5}">
                      <a16:colId xmlns:a16="http://schemas.microsoft.com/office/drawing/2014/main" val="1927519134"/>
                    </a:ext>
                  </a:extLst>
                </a:gridCol>
                <a:gridCol w="5394512">
                  <a:extLst>
                    <a:ext uri="{9D8B030D-6E8A-4147-A177-3AD203B41FA5}">
                      <a16:colId xmlns:a16="http://schemas.microsoft.com/office/drawing/2014/main" val="20956335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 b="1" dirty="0"/>
                        <a:t>Inheritance (</a:t>
                      </a:r>
                      <a:r>
                        <a:rPr lang="en-CA" sz="2800" b="1" dirty="0">
                          <a:latin typeface="Courier New" panose="02070309020205020404" pitchFamily="49" charset="0"/>
                        </a:rPr>
                        <a:t>extends</a:t>
                      </a:r>
                      <a:r>
                        <a:rPr lang="en-CA" sz="2800" b="1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 b="1" dirty="0"/>
                        <a:t>Composition (</a:t>
                      </a:r>
                      <a:r>
                        <a:rPr lang="en-CA" sz="2800" b="1" dirty="0">
                          <a:latin typeface="Courier New" panose="02070309020205020404" pitchFamily="49" charset="0"/>
                        </a:rPr>
                        <a:t>has-a</a:t>
                      </a:r>
                      <a:r>
                        <a:rPr lang="en-CA" sz="2800" b="1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280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/>
                        <a:t>ContractEmployee IS-A Employee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 dirty="0"/>
                        <a:t>Employee HAS-A Contract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116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/>
                        <a:t>Static relationship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/>
                        <a:t>Dynamic relationship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752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 dirty="0"/>
                        <a:t>Many subclasses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/>
                        <a:t>Fewer classes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478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/>
                        <a:t>Rigid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/>
                        <a:t>Flexible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16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 dirty="0"/>
                        <a:t>Hard to change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2800" dirty="0"/>
                        <a:t>Easy to extend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248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52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F93E-6E22-EA10-97F7-FDD713BA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08E381A-D7DD-17F6-D794-5D898718AAC8}"/>
              </a:ext>
            </a:extLst>
          </p:cNvPr>
          <p:cNvGrpSpPr/>
          <p:nvPr/>
        </p:nvGrpSpPr>
        <p:grpSpPr>
          <a:xfrm>
            <a:off x="1" y="4323360"/>
            <a:ext cx="12191998" cy="1142740"/>
            <a:chOff x="1" y="2857630"/>
            <a:chExt cx="12191998" cy="11427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C91416-E17C-51DA-7228-052497B15761}"/>
                </a:ext>
              </a:extLst>
            </p:cNvPr>
            <p:cNvSpPr txBox="1"/>
            <p:nvPr/>
          </p:nvSpPr>
          <p:spPr>
            <a:xfrm>
              <a:off x="1" y="285763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Utility Classes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3080D7-93DD-C9A2-8C6C-EBC1FBA94A3C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524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2B0A8F-A833-5C8D-2F5C-45E0D38AE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What Is a Utility Class?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13801-7FD8-71B7-7A61-2A7531CD190E}"/>
              </a:ext>
            </a:extLst>
          </p:cNvPr>
          <p:cNvSpPr txBox="1"/>
          <p:nvPr/>
        </p:nvSpPr>
        <p:spPr>
          <a:xfrm>
            <a:off x="732576" y="1318660"/>
            <a:ext cx="94725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 </a:t>
            </a:r>
            <a:r>
              <a:rPr lang="en-CA" sz="2000" b="1" dirty="0"/>
              <a:t>utility class</a:t>
            </a:r>
            <a:r>
              <a:rPr lang="en-CA" sz="2000" dirty="0"/>
              <a:t> is a class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Contains </a:t>
            </a:r>
            <a:r>
              <a:rPr lang="en-CA" sz="2000" b="1" dirty="0"/>
              <a:t>only static methods</a:t>
            </a: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Has </a:t>
            </a:r>
            <a:r>
              <a:rPr lang="en-CA" sz="2000" b="1" dirty="0"/>
              <a:t>no object state</a:t>
            </a: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Is </a:t>
            </a:r>
            <a:r>
              <a:rPr lang="en-CA" sz="2000" b="1" dirty="0"/>
              <a:t>not meant to be instantiated</a:t>
            </a: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Provides </a:t>
            </a:r>
            <a:r>
              <a:rPr lang="en-CA" sz="2000" b="1" dirty="0"/>
              <a:t>common reusable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b="1" dirty="0"/>
          </a:p>
          <a:p>
            <a:r>
              <a:rPr lang="en-CA" sz="2000" b="1" dirty="0"/>
              <a:t>Example : </a:t>
            </a:r>
          </a:p>
          <a:p>
            <a:pPr marL="457200" indent="-457200">
              <a:buAutoNum type="arabicPeriod"/>
            </a:pPr>
            <a:r>
              <a:rPr lang="en-CA" sz="2000" dirty="0"/>
              <a:t>Math</a:t>
            </a:r>
          </a:p>
          <a:p>
            <a:pPr marL="457200" indent="-457200">
              <a:buAutoNum type="arabicPeriod"/>
            </a:pPr>
            <a:r>
              <a:rPr lang="en-CA" sz="2000" dirty="0"/>
              <a:t>Collections</a:t>
            </a:r>
          </a:p>
          <a:p>
            <a:pPr marL="457200" indent="-457200">
              <a:buAutoNum type="arabicPeriod"/>
            </a:pPr>
            <a:r>
              <a:rPr lang="en-CA" sz="2000" dirty="0"/>
              <a:t>Arrays</a:t>
            </a:r>
          </a:p>
          <a:p>
            <a:pPr marL="457200" indent="-457200">
              <a:buAutoNum type="arabicPeriod"/>
            </a:pPr>
            <a:r>
              <a:rPr lang="en-CA" sz="2000" dirty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1757976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822D8C-AE39-A407-6754-1894BC13AD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Characteristics of Utility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5E9FB-5816-7E4D-949A-D4B571AB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25" y="1764470"/>
            <a:ext cx="9878795" cy="38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9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672C4C-FD59-C025-E166-BAFA3BCB5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Utility classes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4ECF5-7FF5-31BE-44AA-F1429D875851}"/>
              </a:ext>
            </a:extLst>
          </p:cNvPr>
          <p:cNvSpPr txBox="1"/>
          <p:nvPr/>
        </p:nvSpPr>
        <p:spPr>
          <a:xfrm>
            <a:off x="576470" y="1570383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Maths</a:t>
            </a:r>
            <a:r>
              <a:rPr lang="en-US" b="1" dirty="0"/>
              <a:t>:</a:t>
            </a:r>
          </a:p>
          <a:p>
            <a:r>
              <a:rPr lang="en-US" dirty="0" err="1"/>
              <a:t>Math.max</a:t>
            </a:r>
            <a:r>
              <a:rPr lang="en-US" dirty="0"/>
              <a:t>(10, 20);</a:t>
            </a:r>
          </a:p>
          <a:p>
            <a:r>
              <a:rPr lang="en-US" dirty="0" err="1"/>
              <a:t>Math.sqrt</a:t>
            </a:r>
            <a:r>
              <a:rPr lang="en-US" dirty="0"/>
              <a:t>(25);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FF383-8432-1185-46F7-0898CC74298B}"/>
              </a:ext>
            </a:extLst>
          </p:cNvPr>
          <p:cNvSpPr txBox="1"/>
          <p:nvPr/>
        </p:nvSpPr>
        <p:spPr>
          <a:xfrm>
            <a:off x="658906" y="3348318"/>
            <a:ext cx="3544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Collections:</a:t>
            </a:r>
          </a:p>
          <a:p>
            <a:r>
              <a:rPr lang="en-US" dirty="0" err="1"/>
              <a:t>Collections.sort</a:t>
            </a:r>
            <a:r>
              <a:rPr lang="en-US" dirty="0"/>
              <a:t>(list);</a:t>
            </a:r>
          </a:p>
          <a:p>
            <a:r>
              <a:rPr lang="en-US" dirty="0" err="1"/>
              <a:t>Collections.unmodifiableList</a:t>
            </a:r>
            <a:r>
              <a:rPr lang="en-US" dirty="0"/>
              <a:t>(list);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2D3BD-A2D5-397B-0FB2-58258481B03E}"/>
              </a:ext>
            </a:extLst>
          </p:cNvPr>
          <p:cNvSpPr txBox="1"/>
          <p:nvPr/>
        </p:nvSpPr>
        <p:spPr>
          <a:xfrm>
            <a:off x="779929" y="5002306"/>
            <a:ext cx="2121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Arrays:</a:t>
            </a:r>
          </a:p>
          <a:p>
            <a:r>
              <a:rPr lang="en-US" dirty="0" err="1"/>
              <a:t>Arrays.sort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);</a:t>
            </a:r>
          </a:p>
          <a:p>
            <a:r>
              <a:rPr lang="en-US" dirty="0" err="1"/>
              <a:t>Arrays.stream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B4A08-F570-141F-DAF3-8985FE6BC818}"/>
              </a:ext>
            </a:extLst>
          </p:cNvPr>
          <p:cNvSpPr txBox="1"/>
          <p:nvPr/>
        </p:nvSpPr>
        <p:spPr>
          <a:xfrm>
            <a:off x="6266329" y="2581835"/>
            <a:ext cx="309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Objects:</a:t>
            </a:r>
          </a:p>
          <a:p>
            <a:r>
              <a:rPr lang="en-US" dirty="0" err="1"/>
              <a:t>Objects.requireNonNull</a:t>
            </a:r>
            <a:r>
              <a:rPr lang="en-US" dirty="0"/>
              <a:t>(obj);</a:t>
            </a:r>
          </a:p>
          <a:p>
            <a:r>
              <a:rPr lang="en-US" dirty="0" err="1"/>
              <a:t>Objects.equals</a:t>
            </a:r>
            <a:r>
              <a:rPr lang="en-US" dirty="0"/>
              <a:t>(a, b);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72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B25494-9C65-8A17-904D-65DD9C94778C}"/>
              </a:ext>
            </a:extLst>
          </p:cNvPr>
          <p:cNvSpPr txBox="1"/>
          <p:nvPr/>
        </p:nvSpPr>
        <p:spPr>
          <a:xfrm>
            <a:off x="1694329" y="3105835"/>
            <a:ext cx="8633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“Utility classes are best for stateless, reusable behavior and should never contain business or variable logic.”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1985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0C39A-1D14-9647-D59C-E9C669928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23"/>
            <a:ext cx="5915661" cy="36900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65B30-7894-E767-7896-58B8F4BE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71" y="146423"/>
            <a:ext cx="5533610" cy="3320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0725DD-E5C1-D78F-6AA0-29F10C52E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36504"/>
            <a:ext cx="6276341" cy="3021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EB8390-72DF-5B03-B2CF-5DE909CF928E}"/>
              </a:ext>
            </a:extLst>
          </p:cNvPr>
          <p:cNvSpPr txBox="1"/>
          <p:nvPr/>
        </p:nvSpPr>
        <p:spPr>
          <a:xfrm>
            <a:off x="7096539" y="3578086"/>
            <a:ext cx="3489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1. Tax &amp; bonus rules are generic</a:t>
            </a:r>
          </a:p>
          <a:p>
            <a:r>
              <a:rPr lang="en-CA" dirty="0"/>
              <a:t>2. Used by many entities</a:t>
            </a:r>
          </a:p>
          <a:p>
            <a:r>
              <a:rPr lang="en-CA" dirty="0"/>
              <a:t>3. Belongs in a utility class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1CCCA-7D75-D88D-500C-841D5D508EB3}"/>
              </a:ext>
            </a:extLst>
          </p:cNvPr>
          <p:cNvSpPr txBox="1"/>
          <p:nvPr/>
        </p:nvSpPr>
        <p:spPr>
          <a:xfrm>
            <a:off x="6838122" y="4949687"/>
            <a:ext cx="4835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“Employee represents </a:t>
            </a:r>
            <a:r>
              <a:rPr lang="en-CA" i="1" dirty="0"/>
              <a:t>who</a:t>
            </a:r>
            <a:r>
              <a:rPr lang="en-CA" dirty="0"/>
              <a:t> the employee is;</a:t>
            </a:r>
            <a:br>
              <a:rPr lang="en-CA" dirty="0"/>
            </a:br>
            <a:r>
              <a:rPr lang="en-CA" dirty="0" err="1"/>
              <a:t>SalaryUtil</a:t>
            </a:r>
            <a:r>
              <a:rPr lang="en-CA" dirty="0"/>
              <a:t> represents </a:t>
            </a:r>
            <a:r>
              <a:rPr lang="en-CA" i="1" dirty="0"/>
              <a:t>what we do</a:t>
            </a:r>
            <a:r>
              <a:rPr lang="en-CA" dirty="0"/>
              <a:t> with salary.”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30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AAD091-6AC2-6FE4-58D2-BDB720500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1F7C0-5D8E-ABCC-9043-DA72F2F87386}"/>
              </a:ext>
            </a:extLst>
          </p:cNvPr>
          <p:cNvSpPr txBox="1"/>
          <p:nvPr/>
        </p:nvSpPr>
        <p:spPr>
          <a:xfrm>
            <a:off x="1390245" y="1604211"/>
            <a:ext cx="81575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	</a:t>
            </a:r>
            <a:r>
              <a:rPr lang="en-US" b="1" dirty="0"/>
              <a:t>Access modifiers, encapsulation, immutability</a:t>
            </a:r>
          </a:p>
          <a:p>
            <a:r>
              <a:rPr lang="en-US" b="1" dirty="0"/>
              <a:t>•	SOLID principles</a:t>
            </a:r>
          </a:p>
          <a:p>
            <a:r>
              <a:rPr lang="en-US" b="1" dirty="0"/>
              <a:t>•	Static members &amp; utility classes</a:t>
            </a:r>
          </a:p>
          <a:p>
            <a:r>
              <a:rPr lang="en-US" b="1" dirty="0"/>
              <a:t>•	Inheritance vs composition</a:t>
            </a:r>
          </a:p>
          <a:p>
            <a:r>
              <a:rPr lang="en-US" b="1" dirty="0"/>
              <a:t>•	Packages &amp; modular structuring</a:t>
            </a:r>
          </a:p>
          <a:p>
            <a:r>
              <a:rPr lang="en-US" dirty="0"/>
              <a:t>•	Lambda expressions</a:t>
            </a:r>
          </a:p>
          <a:p>
            <a:r>
              <a:rPr lang="en-US" dirty="0"/>
              <a:t>•	Method references</a:t>
            </a:r>
          </a:p>
          <a:p>
            <a:r>
              <a:rPr lang="en-US" dirty="0"/>
              <a:t>•	Custom functional interfaces</a:t>
            </a:r>
          </a:p>
          <a:p>
            <a:r>
              <a:rPr lang="en-US" dirty="0"/>
              <a:t>•	Effective final variables</a:t>
            </a:r>
          </a:p>
          <a:p>
            <a:r>
              <a:rPr lang="en-US" dirty="0"/>
              <a:t>•	</a:t>
            </a:r>
            <a:r>
              <a:rPr lang="en-US" b="1" dirty="0"/>
              <a:t>Lists, Sets, Maps — internal working</a:t>
            </a:r>
          </a:p>
          <a:p>
            <a:r>
              <a:rPr lang="en-US" b="1" dirty="0"/>
              <a:t>•	HashMap vs </a:t>
            </a:r>
            <a:r>
              <a:rPr lang="en-US" b="1" dirty="0" err="1"/>
              <a:t>TreeMap</a:t>
            </a:r>
            <a:endParaRPr lang="en-US" b="1" dirty="0"/>
          </a:p>
          <a:p>
            <a:r>
              <a:rPr lang="en-US" b="1" dirty="0"/>
              <a:t>•	Fail-fast vs fail-safe iterators</a:t>
            </a:r>
          </a:p>
          <a:p>
            <a:r>
              <a:rPr lang="en-US" b="1" dirty="0"/>
              <a:t>•	Immutable collections (Java 17)</a:t>
            </a:r>
          </a:p>
          <a:p>
            <a:r>
              <a:rPr lang="en-US" b="1" dirty="0"/>
              <a:t>•	Comparable vs Comparator</a:t>
            </a:r>
          </a:p>
        </p:txBody>
      </p:sp>
    </p:spTree>
    <p:extLst>
      <p:ext uri="{BB962C8B-B14F-4D97-AF65-F5344CB8AC3E}">
        <p14:creationId xmlns:p14="http://schemas.microsoft.com/office/powerpoint/2010/main" val="3768911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5D82A-8306-7319-33B9-4C97151ED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good to use Utility class?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7449D-941D-9E3E-9602-1F2FE54D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69" y="1697935"/>
            <a:ext cx="9560072" cy="45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57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49FAB-98A2-01BD-BB27-E862C4CE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6021271-345F-3065-8AAF-C8870B6F61D4}"/>
              </a:ext>
            </a:extLst>
          </p:cNvPr>
          <p:cNvGrpSpPr/>
          <p:nvPr/>
        </p:nvGrpSpPr>
        <p:grpSpPr>
          <a:xfrm>
            <a:off x="1" y="4323360"/>
            <a:ext cx="12191998" cy="1142740"/>
            <a:chOff x="1" y="2857630"/>
            <a:chExt cx="12191998" cy="11427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542139-766B-0821-EE4E-199DCD9E8029}"/>
                </a:ext>
              </a:extLst>
            </p:cNvPr>
            <p:cNvSpPr txBox="1"/>
            <p:nvPr/>
          </p:nvSpPr>
          <p:spPr>
            <a:xfrm>
              <a:off x="1" y="285763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Static Members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AEF0E7-6298-FE30-EDF4-57B7BB188752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78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F044F-19C4-A1D3-C928-9DA0D180B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Members</a:t>
            </a:r>
            <a:br>
              <a:rPr lang="en-US" dirty="0"/>
            </a:br>
            <a:r>
              <a:rPr lang="en-US" dirty="0"/>
              <a:t>&amp; utility classes</a:t>
            </a:r>
          </a:p>
        </p:txBody>
      </p:sp>
    </p:spTree>
    <p:extLst>
      <p:ext uri="{BB962C8B-B14F-4D97-AF65-F5344CB8AC3E}">
        <p14:creationId xmlns:p14="http://schemas.microsoft.com/office/powerpoint/2010/main" val="1244446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EAF8-EA1C-A035-C8D7-60790D51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static members?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13E4-C45F-BD18-C568-21C0F092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 Java, </a:t>
            </a:r>
            <a:r>
              <a:rPr lang="en-CA" b="1" dirty="0"/>
              <a:t>static members belong to the class</a:t>
            </a:r>
            <a:r>
              <a:rPr lang="en-CA" dirty="0"/>
              <a:t>, not to objects.</a:t>
            </a:r>
          </a:p>
          <a:p>
            <a:pPr marL="0" indent="0">
              <a:buNone/>
            </a:pPr>
            <a:r>
              <a:rPr lang="en-CA" dirty="0"/>
              <a:t>👉 Only </a:t>
            </a:r>
            <a:r>
              <a:rPr lang="en-CA" b="1" dirty="0"/>
              <a:t>one copy</a:t>
            </a:r>
            <a:r>
              <a:rPr lang="en-CA" dirty="0"/>
              <a:t> exists, shared by all objects.</a:t>
            </a:r>
          </a:p>
          <a:p>
            <a:r>
              <a:rPr lang="en-CA" b="1" dirty="0"/>
              <a:t>Static Members Include:</a:t>
            </a:r>
          </a:p>
          <a:p>
            <a:pPr lvl="1"/>
            <a:r>
              <a:rPr lang="en-CA" dirty="0"/>
              <a:t>Static variables</a:t>
            </a:r>
          </a:p>
          <a:p>
            <a:pPr lvl="1"/>
            <a:r>
              <a:rPr lang="en-CA" dirty="0"/>
              <a:t>Static methods</a:t>
            </a:r>
          </a:p>
          <a:p>
            <a:pPr lvl="1"/>
            <a:r>
              <a:rPr lang="en-CA" dirty="0"/>
              <a:t>Static blocks</a:t>
            </a:r>
          </a:p>
          <a:p>
            <a:pPr lvl="1"/>
            <a:r>
              <a:rPr lang="en-CA" dirty="0"/>
              <a:t>Static nested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7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84B7-8F76-6B6C-D820-E1BE05B8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Static Variables (Class Variables)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56D1-04ED-F4A5-E8D7-7656A8994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</a:t>
            </a:r>
            <a:r>
              <a:rPr lang="en-CA" b="1" dirty="0"/>
              <a:t>static variable</a:t>
            </a:r>
            <a:r>
              <a:rPr lang="en-CA" dirty="0"/>
              <a:t> is shared among all objects of a class.</a:t>
            </a:r>
          </a:p>
          <a:p>
            <a:pPr lvl="1"/>
            <a:r>
              <a:rPr lang="en-CA" dirty="0"/>
              <a:t>Memory allocated once</a:t>
            </a:r>
          </a:p>
          <a:p>
            <a:pPr lvl="1"/>
            <a:r>
              <a:rPr lang="en-CA" dirty="0"/>
              <a:t>Accessed using </a:t>
            </a:r>
            <a:r>
              <a:rPr lang="en-CA" b="1" dirty="0" err="1"/>
              <a:t>ClassName.variable</a:t>
            </a:r>
            <a:endParaRPr lang="en-CA" b="1" dirty="0"/>
          </a:p>
          <a:p>
            <a:pPr lvl="1"/>
            <a:r>
              <a:rPr lang="en-CA" dirty="0"/>
              <a:t>Good for constants &amp; shared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38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06A1-6B2D-A665-304E-D7BB94B8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F8E97-4274-7E6C-7FCD-B6FCA507B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A </a:t>
            </a:r>
            <a:r>
              <a:rPr lang="en-CA" b="1" dirty="0"/>
              <a:t>static method</a:t>
            </a:r>
            <a:r>
              <a:rPr lang="en-CA" dirty="0"/>
              <a:t> can be called </a:t>
            </a:r>
            <a:r>
              <a:rPr lang="en-CA" b="1" dirty="0"/>
              <a:t>without creating an object</a:t>
            </a:r>
            <a:r>
              <a:rPr lang="en-CA" dirty="0"/>
              <a:t>.</a:t>
            </a:r>
          </a:p>
          <a:p>
            <a:r>
              <a:rPr lang="en-CA" dirty="0"/>
              <a:t>Cannot access non-static variables directly</a:t>
            </a:r>
          </a:p>
          <a:p>
            <a:r>
              <a:rPr lang="en-CA" dirty="0"/>
              <a:t>Cannot use this or super</a:t>
            </a:r>
          </a:p>
          <a:p>
            <a:r>
              <a:rPr lang="en-CA" dirty="0"/>
              <a:t>Can access only static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06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7950-21E9-92D2-F5D3-2CFE60B7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CA" dirty="0"/>
              <a:t>Static Block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7E616-CB7A-901A-F501-3C333C680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CA" dirty="0"/>
              <a:t>A </a:t>
            </a:r>
            <a:r>
              <a:rPr lang="en-CA" b="1" dirty="0"/>
              <a:t>static block</a:t>
            </a:r>
            <a:r>
              <a:rPr lang="en-CA" dirty="0"/>
              <a:t> is executed </a:t>
            </a:r>
            <a:r>
              <a:rPr lang="en-CA" b="1" dirty="0"/>
              <a:t>once when the class is loaded</a:t>
            </a:r>
            <a:r>
              <a:rPr lang="en-CA" dirty="0"/>
              <a:t>.</a:t>
            </a:r>
          </a:p>
          <a:p>
            <a:r>
              <a:rPr lang="en-CA" dirty="0"/>
              <a:t>Use Cases</a:t>
            </a:r>
          </a:p>
          <a:p>
            <a:pPr lvl="1"/>
            <a:r>
              <a:rPr lang="en-CA" dirty="0"/>
              <a:t>Load drivers</a:t>
            </a:r>
          </a:p>
          <a:p>
            <a:pPr lvl="1"/>
            <a:r>
              <a:rPr lang="en-CA" dirty="0"/>
              <a:t>Initialize static data</a:t>
            </a:r>
          </a:p>
          <a:p>
            <a:pPr lvl="1"/>
            <a:r>
              <a:rPr lang="en-CA" dirty="0"/>
              <a:t>One-time setup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58B852-DD83-FAC6-6753-2EE7ECBA8EA3}"/>
              </a:ext>
            </a:extLst>
          </p:cNvPr>
          <p:cNvGraphicFramePr>
            <a:graphicFrameLocks noGrp="1"/>
          </p:cNvGraphicFramePr>
          <p:nvPr/>
        </p:nvGraphicFramePr>
        <p:xfrm>
          <a:off x="703182" y="2153210"/>
          <a:ext cx="4777381" cy="2381838"/>
        </p:xfrm>
        <a:graphic>
          <a:graphicData uri="http://schemas.openxmlformats.org/drawingml/2006/table">
            <a:tbl>
              <a:tblPr/>
              <a:tblGrid>
                <a:gridCol w="2470648">
                  <a:extLst>
                    <a:ext uri="{9D8B030D-6E8A-4147-A177-3AD203B41FA5}">
                      <a16:colId xmlns:a16="http://schemas.microsoft.com/office/drawing/2014/main" val="730150446"/>
                    </a:ext>
                  </a:extLst>
                </a:gridCol>
                <a:gridCol w="2306733">
                  <a:extLst>
                    <a:ext uri="{9D8B030D-6E8A-4147-A177-3AD203B41FA5}">
                      <a16:colId xmlns:a16="http://schemas.microsoft.com/office/drawing/2014/main" val="1830231598"/>
                    </a:ext>
                  </a:extLst>
                </a:gridCol>
              </a:tblGrid>
              <a:tr h="79394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100" b="0" i="0" u="none" strike="noStrike">
                          <a:effectLst/>
                          <a:latin typeface="Arial" panose="020B0604020202020204" pitchFamily="34" charset="0"/>
                        </a:rPr>
                        <a:t>Static Inner Class</a:t>
                      </a:r>
                    </a:p>
                  </a:txBody>
                  <a:tcPr marL="107290" marR="107290" marT="53645" marB="53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100" b="0" i="0" u="none" strike="noStrike">
                          <a:effectLst/>
                          <a:latin typeface="Arial" panose="020B0604020202020204" pitchFamily="34" charset="0"/>
                        </a:rPr>
                        <a:t>Non-Static Inner Class</a:t>
                      </a:r>
                    </a:p>
                  </a:txBody>
                  <a:tcPr marL="107290" marR="107290" marT="53645" marB="53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717996"/>
                  </a:ext>
                </a:extLst>
              </a:tr>
              <a:tr h="79394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100" b="0" i="0" u="none" strike="noStrike">
                          <a:effectLst/>
                          <a:latin typeface="Arial" panose="020B0604020202020204" pitchFamily="34" charset="0"/>
                        </a:rPr>
                        <a:t>No outer object needed</a:t>
                      </a:r>
                    </a:p>
                  </a:txBody>
                  <a:tcPr marL="107290" marR="107290" marT="53645" marB="53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100" b="0" i="0" u="none" strike="noStrike">
                          <a:effectLst/>
                          <a:latin typeface="Arial" panose="020B0604020202020204" pitchFamily="34" charset="0"/>
                        </a:rPr>
                        <a:t>Requires outer object</a:t>
                      </a:r>
                    </a:p>
                  </a:txBody>
                  <a:tcPr marL="107290" marR="107290" marT="53645" marB="53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63897"/>
                  </a:ext>
                </a:extLst>
              </a:tr>
              <a:tr h="79394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100" b="0" i="0" u="none" strike="noStrike">
                          <a:effectLst/>
                          <a:latin typeface="Arial" panose="020B0604020202020204" pitchFamily="34" charset="0"/>
                        </a:rPr>
                        <a:t>Can access static members only</a:t>
                      </a:r>
                    </a:p>
                  </a:txBody>
                  <a:tcPr marL="107290" marR="107290" marT="53645" marB="53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100" b="0" i="0" u="none" strike="noStrike" dirty="0">
                          <a:effectLst/>
                          <a:latin typeface="Arial" panose="020B0604020202020204" pitchFamily="34" charset="0"/>
                        </a:rPr>
                        <a:t>Can access all members</a:t>
                      </a:r>
                    </a:p>
                  </a:txBody>
                  <a:tcPr marL="107290" marR="107290" marT="53645" marB="53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514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194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3879B-0B3E-1DA3-DE24-7F8EAE561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6937EB1-1F5E-C8FC-88F0-3BC2EA0325CF}"/>
              </a:ext>
            </a:extLst>
          </p:cNvPr>
          <p:cNvGrpSpPr/>
          <p:nvPr/>
        </p:nvGrpSpPr>
        <p:grpSpPr>
          <a:xfrm>
            <a:off x="1" y="4323360"/>
            <a:ext cx="12191998" cy="1142740"/>
            <a:chOff x="1" y="2857630"/>
            <a:chExt cx="12191998" cy="11427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183540C-0A72-D437-44EC-8A809214C115}"/>
                </a:ext>
              </a:extLst>
            </p:cNvPr>
            <p:cNvSpPr txBox="1"/>
            <p:nvPr/>
          </p:nvSpPr>
          <p:spPr>
            <a:xfrm>
              <a:off x="1" y="285763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Solid Principle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5B4D81-805A-3573-0DB8-2F924F01D8C4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9867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957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SOLID Principle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96686" y="2464424"/>
            <a:ext cx="9666514" cy="4769511"/>
          </a:xfrm>
        </p:spPr>
        <p:txBody>
          <a:bodyPr/>
          <a:lstStyle/>
          <a:p>
            <a:endParaRPr lang="en-IN" dirty="0"/>
          </a:p>
          <a:p>
            <a:pPr>
              <a:buFont typeface="Arial" pitchFamily="34" charset="0"/>
              <a:buChar char="•"/>
            </a:pPr>
            <a:r>
              <a:rPr lang="en-IN" dirty="0"/>
              <a:t>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S  </a:t>
            </a:r>
            <a:r>
              <a:rPr lang="en-IN" dirty="0"/>
              <a:t>- SRP- Single Responsibility Principle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O </a:t>
            </a:r>
            <a:r>
              <a:rPr lang="en-IN" dirty="0"/>
              <a:t> - OP – Open Closed Principal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L </a:t>
            </a:r>
            <a:r>
              <a:rPr lang="en-IN" dirty="0"/>
              <a:t>  - LSP – </a:t>
            </a:r>
            <a:r>
              <a:rPr lang="en-IN" dirty="0" err="1"/>
              <a:t>Liskov</a:t>
            </a:r>
            <a:r>
              <a:rPr lang="en-IN" dirty="0"/>
              <a:t> Substitution Principle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en-IN" dirty="0"/>
              <a:t> - ISP – Interface Segregation Principle</a:t>
            </a:r>
          </a:p>
          <a:p>
            <a:pPr>
              <a:buFont typeface="Arial" pitchFamily="34" charset="0"/>
              <a:buChar char="•"/>
            </a:pP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 D </a:t>
            </a:r>
            <a:r>
              <a:rPr lang="en-IN" dirty="0"/>
              <a:t>- DIP – Dependency Inversion Principle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Placeholder 10" descr="Divider slide accent image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92" y="457263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2ECC23D-B350-7123-73A8-76195B319889}"/>
              </a:ext>
            </a:extLst>
          </p:cNvPr>
          <p:cNvGrpSpPr/>
          <p:nvPr/>
        </p:nvGrpSpPr>
        <p:grpSpPr>
          <a:xfrm>
            <a:off x="1" y="4323360"/>
            <a:ext cx="12191998" cy="1142740"/>
            <a:chOff x="1" y="2857630"/>
            <a:chExt cx="12191998" cy="11427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EAEBD4-A7F0-5D4B-DC2D-04E223D530E6}"/>
                </a:ext>
              </a:extLst>
            </p:cNvPr>
            <p:cNvSpPr txBox="1"/>
            <p:nvPr/>
          </p:nvSpPr>
          <p:spPr>
            <a:xfrm>
              <a:off x="1" y="285763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Access Specifier 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362703-BF5A-DCE0-6337-60EF3695A4D8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063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IN" dirty="0"/>
              <a:t>Single Responsibility Principle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class should have one and only one reason to change.</a:t>
            </a:r>
          </a:p>
          <a:p>
            <a:r>
              <a:rPr lang="en-IN" dirty="0"/>
              <a:t>Increase the possibility of reusability</a:t>
            </a:r>
          </a:p>
          <a:p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3173" y="2666683"/>
            <a:ext cx="4557712" cy="2225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IN" dirty="0"/>
              <a:t>Open Closed Principle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3360" y="1600200"/>
            <a:ext cx="7677150" cy="4632938"/>
          </a:xfrm>
        </p:spPr>
        <p:txBody>
          <a:bodyPr/>
          <a:lstStyle/>
          <a:p>
            <a:r>
              <a:rPr lang="en-IN" dirty="0"/>
              <a:t>Software entities should be open for extension but closed for modification.</a:t>
            </a:r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375" y="2400300"/>
            <a:ext cx="3353885" cy="2937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Straight Arrow Connector 8"/>
          <p:cNvCxnSpPr>
            <a:stCxn id="2051" idx="3"/>
          </p:cNvCxnSpPr>
          <p:nvPr/>
        </p:nvCxnSpPr>
        <p:spPr>
          <a:xfrm>
            <a:off x="3985260" y="3869214"/>
            <a:ext cx="1516380" cy="9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75460" y="2118360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Problem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44640" y="1981200"/>
            <a:ext cx="15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060" y="5608320"/>
            <a:ext cx="3313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/>
              <a:t>To add a new shape, will lead to modification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13020" y="5570220"/>
            <a:ext cx="346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Now, area is calculation is based on shape 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5985" y="2575560"/>
            <a:ext cx="2598855" cy="2898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67700" y="384176"/>
            <a:ext cx="3653634" cy="275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1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IN" dirty="0" err="1"/>
              <a:t>Liskov</a:t>
            </a:r>
            <a:r>
              <a:rPr lang="en-IN" dirty="0"/>
              <a:t> Substitution Principle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315" y="1120140"/>
            <a:ext cx="8030935" cy="5112998"/>
          </a:xfrm>
        </p:spPr>
        <p:txBody>
          <a:bodyPr/>
          <a:lstStyle/>
          <a:p>
            <a:r>
              <a:rPr lang="en-IN" dirty="0"/>
              <a:t>Substitute must be substitutable for their base types. </a:t>
            </a:r>
          </a:p>
          <a:p>
            <a:r>
              <a:rPr lang="en-IN" dirty="0"/>
              <a:t>We should be to substitute the base class objects with child class objects </a:t>
            </a:r>
          </a:p>
          <a:p>
            <a:pPr>
              <a:buNone/>
            </a:pPr>
            <a:r>
              <a:rPr lang="en-IN" dirty="0"/>
              <a:t>-&gt; </a:t>
            </a:r>
            <a:r>
              <a:rPr lang="en-IN" b="1" dirty="0" err="1"/>
              <a:t>Barabara</a:t>
            </a:r>
            <a:r>
              <a:rPr lang="en-IN" b="1" dirty="0"/>
              <a:t> </a:t>
            </a:r>
            <a:r>
              <a:rPr lang="en-IN" b="1" dirty="0" err="1"/>
              <a:t>Liskov</a:t>
            </a:r>
            <a:endParaRPr lang="en-IN" b="1" dirty="0"/>
          </a:p>
          <a:p>
            <a:r>
              <a:rPr lang="en-IN" dirty="0"/>
              <a:t>Extension of Open closed principle.</a:t>
            </a:r>
          </a:p>
          <a:p>
            <a:r>
              <a:rPr lang="en-IN" dirty="0"/>
              <a:t>No, new exception should be thrown by sub type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" y="3898964"/>
            <a:ext cx="4324350" cy="2730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2210" y="5372100"/>
            <a:ext cx="4816475" cy="1280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64430" y="3893820"/>
            <a:ext cx="4991100" cy="1379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Interface Segregation Principle (ISP)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dependency of one class to another one should depend  on smallest possible interface.</a:t>
            </a:r>
          </a:p>
          <a:p>
            <a:pPr lvl="1"/>
            <a:r>
              <a:rPr lang="en-IN" dirty="0"/>
              <a:t>Client should not force to implement interfaces they don’t use.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793" y="3172460"/>
            <a:ext cx="4324667" cy="3037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3230" y="3126740"/>
            <a:ext cx="2941638" cy="3071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/>
          <p:cNvCxnSpPr>
            <a:stCxn id="4099" idx="3"/>
            <a:endCxn id="4100" idx="1"/>
          </p:cNvCxnSpPr>
          <p:nvPr/>
        </p:nvCxnSpPr>
        <p:spPr>
          <a:xfrm flipV="1">
            <a:off x="4823460" y="4662647"/>
            <a:ext cx="1969770" cy="287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2560" y="2773680"/>
            <a:ext cx="1111202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Problem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1440" y="2766060"/>
            <a:ext cx="160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Dependency Inversion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Dependent on interface not on concrete interfaces.</a:t>
            </a:r>
          </a:p>
          <a:p>
            <a:r>
              <a:rPr lang="en-IN" dirty="0"/>
              <a:t>Introduced by </a:t>
            </a:r>
            <a:r>
              <a:rPr lang="en-IN" b="1" dirty="0"/>
              <a:t>“Robert C Martin”</a:t>
            </a:r>
          </a:p>
          <a:p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88904" y="4396820"/>
            <a:ext cx="2100466" cy="143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16380" y="2522220"/>
            <a:ext cx="1111202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Problem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4180" y="246888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Solution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726" y="2834640"/>
            <a:ext cx="3467389" cy="2898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73380" y="6035040"/>
            <a:ext cx="4120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On adding new IO device copy () must be updated.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5038" y="2796539"/>
            <a:ext cx="2278442" cy="2693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349240" y="6065520"/>
            <a:ext cx="474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Now no need to modify the copy()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764BBF-033A-D26F-E645-07CB4359B1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 Design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375FB-FD6B-3E27-4D50-E717AD27B366}"/>
              </a:ext>
            </a:extLst>
          </p:cNvPr>
          <p:cNvSpPr txBox="1"/>
          <p:nvPr/>
        </p:nvSpPr>
        <p:spPr>
          <a:xfrm>
            <a:off x="846667" y="1540933"/>
            <a:ext cx="67313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Singleton Design Pattern.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Builder Desing Pattern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 Allows step-by-step construction of an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 Improves </a:t>
            </a:r>
            <a:r>
              <a:rPr lang="en-CA" b="1" dirty="0"/>
              <a:t>readability and maintainability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Factory Method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 Focuses on </a:t>
            </a:r>
            <a:r>
              <a:rPr lang="en-CA" i="1" dirty="0"/>
              <a:t>which class to instantiate</a:t>
            </a:r>
            <a:r>
              <a:rPr lang="en-CA" dirty="0"/>
              <a:t>, not optional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Adapter</a:t>
            </a:r>
            <a:r>
              <a:rPr lang="en-CA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 Used to make incompatible interfaces work together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482F8-39D0-0668-8520-DC9EE41E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720501"/>
            <a:ext cx="4699000" cy="2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51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3E2B-DA2B-09C8-0902-31301E98A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2785C6-7A6F-97AF-85B6-DC3573936C8A}"/>
              </a:ext>
            </a:extLst>
          </p:cNvPr>
          <p:cNvGrpSpPr/>
          <p:nvPr/>
        </p:nvGrpSpPr>
        <p:grpSpPr>
          <a:xfrm>
            <a:off x="1" y="3051150"/>
            <a:ext cx="12191998" cy="2414950"/>
            <a:chOff x="1" y="1585420"/>
            <a:chExt cx="12191998" cy="24149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81075F-EB96-FE13-6151-D0BF9AF339BB}"/>
                </a:ext>
              </a:extLst>
            </p:cNvPr>
            <p:cNvSpPr txBox="1"/>
            <p:nvPr/>
          </p:nvSpPr>
          <p:spPr>
            <a:xfrm>
              <a:off x="1" y="158542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Package Structuring and Modularization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D923E0-02F7-9E8E-92FD-B13056A3224B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82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67CFB8-709F-C07B-CEDF-C29502D5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Package Structuring?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201734-1243-63F1-AB57-2F6E0E80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A </a:t>
            </a:r>
            <a:r>
              <a:rPr lang="en-CA" b="1" dirty="0"/>
              <a:t>package</a:t>
            </a:r>
            <a:r>
              <a:rPr lang="en-CA" dirty="0"/>
              <a:t> is a namespace that groups </a:t>
            </a:r>
            <a:r>
              <a:rPr lang="en-CA" b="1" dirty="0"/>
              <a:t>related classes and interfaces</a:t>
            </a:r>
            <a:r>
              <a:rPr lang="en-CA" dirty="0"/>
              <a:t>.</a:t>
            </a:r>
          </a:p>
          <a:p>
            <a:pPr marL="0" indent="0">
              <a:buNone/>
            </a:pPr>
            <a:r>
              <a:rPr lang="en-CA" dirty="0"/>
              <a:t>Good package structure:</a:t>
            </a:r>
          </a:p>
          <a:p>
            <a:r>
              <a:rPr lang="en-CA" dirty="0"/>
              <a:t>Improves </a:t>
            </a:r>
            <a:r>
              <a:rPr lang="en-CA" b="1" dirty="0"/>
              <a:t>readability</a:t>
            </a:r>
            <a:endParaRPr lang="en-CA" dirty="0"/>
          </a:p>
          <a:p>
            <a:r>
              <a:rPr lang="en-CA" dirty="0"/>
              <a:t>Reduces </a:t>
            </a:r>
            <a:r>
              <a:rPr lang="en-CA" b="1" dirty="0"/>
              <a:t>coupling</a:t>
            </a:r>
            <a:endParaRPr lang="en-CA" dirty="0"/>
          </a:p>
          <a:p>
            <a:r>
              <a:rPr lang="en-CA" dirty="0"/>
              <a:t>Improves </a:t>
            </a:r>
            <a:r>
              <a:rPr lang="en-CA" b="1" dirty="0"/>
              <a:t>maintainability</a:t>
            </a:r>
            <a:endParaRPr lang="en-CA" dirty="0"/>
          </a:p>
          <a:p>
            <a:r>
              <a:rPr lang="en-CA" dirty="0"/>
              <a:t>Supports </a:t>
            </a:r>
            <a:r>
              <a:rPr lang="en-CA" b="1" dirty="0"/>
              <a:t>clean architecture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93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0321-B562-145A-8B7F-D53536F3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Package Structure Matters?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815EB-092E-881D-E718-6EE8FF149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Poor structure leads to:</a:t>
            </a:r>
          </a:p>
          <a:p>
            <a:pPr lvl="1"/>
            <a:r>
              <a:rPr lang="en-CA" dirty="0"/>
              <a:t>God classes</a:t>
            </a:r>
          </a:p>
          <a:p>
            <a:pPr lvl="1"/>
            <a:r>
              <a:rPr lang="en-CA" dirty="0"/>
              <a:t>Circular dependencies</a:t>
            </a:r>
          </a:p>
          <a:p>
            <a:pPr lvl="1"/>
            <a:r>
              <a:rPr lang="en-CA" dirty="0"/>
              <a:t>Hard-to-test code</a:t>
            </a:r>
          </a:p>
          <a:p>
            <a:pPr lvl="1"/>
            <a:r>
              <a:rPr lang="en-CA" dirty="0"/>
              <a:t>Difficult onboarding</a:t>
            </a:r>
          </a:p>
          <a:p>
            <a:r>
              <a:rPr lang="en-CA" dirty="0"/>
              <a:t>Good structure provides:</a:t>
            </a:r>
          </a:p>
          <a:p>
            <a:pPr lvl="1"/>
            <a:r>
              <a:rPr lang="en-CA" dirty="0"/>
              <a:t>Clear responsibilities</a:t>
            </a:r>
          </a:p>
          <a:p>
            <a:pPr lvl="1"/>
            <a:r>
              <a:rPr lang="en-CA" dirty="0"/>
              <a:t>Scalable codebase</a:t>
            </a:r>
          </a:p>
          <a:p>
            <a:pPr lvl="1"/>
            <a:r>
              <a:rPr lang="en-CA" dirty="0"/>
              <a:t>Easy refactoring</a:t>
            </a:r>
          </a:p>
          <a:p>
            <a:pPr lvl="1"/>
            <a:r>
              <a:rPr lang="en-CA" dirty="0"/>
              <a:t>Clean separation of 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7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1BB5-51DC-A9DF-D8DA-07664AC1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Packaging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E486F-82FA-2B75-459F-1FE813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com.cg.app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├── controller</a:t>
            </a:r>
          </a:p>
          <a:p>
            <a:pPr marL="0" indent="0">
              <a:buNone/>
            </a:pPr>
            <a:r>
              <a:rPr lang="en-US" dirty="0"/>
              <a:t> ├── service</a:t>
            </a:r>
          </a:p>
          <a:p>
            <a:pPr marL="0" indent="0">
              <a:buNone/>
            </a:pPr>
            <a:r>
              <a:rPr lang="en-US" dirty="0"/>
              <a:t> ├── repository</a:t>
            </a:r>
          </a:p>
          <a:p>
            <a:pPr marL="0" indent="0">
              <a:buNone/>
            </a:pPr>
            <a:r>
              <a:rPr lang="en-US" dirty="0"/>
              <a:t> ├── model</a:t>
            </a:r>
          </a:p>
          <a:p>
            <a:pPr marL="0" indent="0">
              <a:buNone/>
            </a:pPr>
            <a:r>
              <a:rPr lang="en-US" dirty="0"/>
              <a:t> └── util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CBDE6-E5A2-E5C4-C0C3-262BC74068BF}"/>
              </a:ext>
            </a:extLst>
          </p:cNvPr>
          <p:cNvSpPr txBox="1"/>
          <p:nvPr/>
        </p:nvSpPr>
        <p:spPr>
          <a:xfrm>
            <a:off x="5518673" y="1850315"/>
            <a:ext cx="43435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Pros:</a:t>
            </a:r>
          </a:p>
          <a:p>
            <a:r>
              <a:rPr lang="en-CA" dirty="0"/>
              <a:t>✔ Easy to understand</a:t>
            </a:r>
            <a:br>
              <a:rPr lang="en-CA" dirty="0"/>
            </a:br>
            <a:r>
              <a:rPr lang="en-CA" dirty="0"/>
              <a:t>✔ Popular in tutorials</a:t>
            </a:r>
          </a:p>
          <a:p>
            <a:endParaRPr lang="en-CA" dirty="0"/>
          </a:p>
          <a:p>
            <a:r>
              <a:rPr lang="en-CA" dirty="0">
                <a:solidFill>
                  <a:srgbClr val="00B050"/>
                </a:solidFill>
              </a:rPr>
              <a:t>Cons:</a:t>
            </a:r>
            <a:endParaRPr lang="en-CA" dirty="0"/>
          </a:p>
          <a:p>
            <a:r>
              <a:rPr lang="en-CA" dirty="0"/>
              <a:t>✔ Business logic spread across packages</a:t>
            </a:r>
          </a:p>
          <a:p>
            <a:r>
              <a:rPr lang="en-CA" dirty="0"/>
              <a:t>✔ Feature understanding is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3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4199" y="535229"/>
            <a:ext cx="5321808" cy="6322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6000"/>
              </a:lnSpc>
            </a:pPr>
            <a:r>
              <a:rPr lang="en-US" sz="2400" b="1" dirty="0">
                <a:solidFill>
                  <a:srgbClr val="164E63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Access Control Summary Table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6006998" y="1422277"/>
            <a:ext cx="3126029" cy="481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6000"/>
              </a:lnSpc>
            </a:pPr>
            <a:r>
              <a:rPr lang="en-US" sz="1333" b="1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Private Access</a:t>
            </a:r>
            <a:endParaRPr lang="en-US" sz="1333" dirty="0"/>
          </a:p>
        </p:txBody>
      </p:sp>
      <p:sp>
        <p:nvSpPr>
          <p:cNvPr id="4" name="Text 2"/>
          <p:cNvSpPr/>
          <p:nvPr/>
        </p:nvSpPr>
        <p:spPr>
          <a:xfrm>
            <a:off x="6006998" y="1911175"/>
            <a:ext cx="3126029" cy="4330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2000"/>
              </a:lnSpc>
            </a:pPr>
            <a:r>
              <a:rPr lang="en-US" sz="1200" b="1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Private:</a:t>
            </a:r>
            <a:r>
              <a:rPr lang="en-US" sz="1200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Accessible only within the class.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8970873" y="1422277"/>
            <a:ext cx="3126029" cy="481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6000"/>
              </a:lnSpc>
            </a:pPr>
            <a:r>
              <a:rPr lang="en-US" sz="1333" b="1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Default Access</a:t>
            </a:r>
            <a:endParaRPr lang="en-US" sz="1333" dirty="0"/>
          </a:p>
        </p:txBody>
      </p:sp>
      <p:sp>
        <p:nvSpPr>
          <p:cNvPr id="6" name="Text 4"/>
          <p:cNvSpPr/>
          <p:nvPr/>
        </p:nvSpPr>
        <p:spPr>
          <a:xfrm>
            <a:off x="8970873" y="1911175"/>
            <a:ext cx="3126029" cy="4330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2000"/>
              </a:lnSpc>
            </a:pPr>
            <a:r>
              <a:rPr lang="en-US" sz="1200" b="1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Default (Package-Private):</a:t>
            </a:r>
            <a:r>
              <a:rPr lang="en-US" sz="1200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Accessible within the package.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006998" y="3524176"/>
            <a:ext cx="3126029" cy="271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6000"/>
              </a:lnSpc>
            </a:pPr>
            <a:r>
              <a:rPr lang="en-US" sz="1333" b="1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Protected Access</a:t>
            </a:r>
            <a:endParaRPr lang="en-US" sz="1333" dirty="0"/>
          </a:p>
        </p:txBody>
      </p:sp>
      <p:sp>
        <p:nvSpPr>
          <p:cNvPr id="8" name="Text 6"/>
          <p:cNvSpPr/>
          <p:nvPr/>
        </p:nvSpPr>
        <p:spPr>
          <a:xfrm>
            <a:off x="6006998" y="4006981"/>
            <a:ext cx="3126029" cy="2234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2000"/>
              </a:lnSpc>
            </a:pPr>
            <a:r>
              <a:rPr lang="en-US" sz="1200" b="1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Protected:</a:t>
            </a:r>
            <a:r>
              <a:rPr lang="en-US" sz="1200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Accessible within the package and by subclasses.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8970873" y="3524176"/>
            <a:ext cx="3126029" cy="271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6000"/>
              </a:lnSpc>
            </a:pPr>
            <a:r>
              <a:rPr lang="en-US" sz="1333" b="1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Public Access &amp; Best Practice</a:t>
            </a:r>
            <a:endParaRPr lang="en-US" sz="1333" dirty="0"/>
          </a:p>
        </p:txBody>
      </p:sp>
      <p:sp>
        <p:nvSpPr>
          <p:cNvPr id="10" name="Text 8"/>
          <p:cNvSpPr/>
          <p:nvPr/>
        </p:nvSpPr>
        <p:spPr>
          <a:xfrm>
            <a:off x="8970873" y="4006981"/>
            <a:ext cx="3126029" cy="2234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2000"/>
              </a:lnSpc>
            </a:pPr>
            <a:r>
              <a:rPr lang="en-US" sz="1200" b="1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Public:</a:t>
            </a:r>
            <a:r>
              <a:rPr lang="en-US" sz="1200" dirty="0">
                <a:solidFill>
                  <a:srgbClr val="155E7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Accessible from anywhere. Use the most restrictive access specifier that allows the necessary functionality to be implemented. This minimizes dependencies and promotes better encapsulation.</a:t>
            </a:r>
            <a:endParaRPr lang="en-US" sz="12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4373">
            <a:off x="65839" y="2208830"/>
            <a:ext cx="5630262" cy="244083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CE4-6EFA-0892-52D4-DD6CA005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Package Structuring Rules (Best Practices)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B79-7AB7-3198-4F6B-B91E2790D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High Cohesion</a:t>
            </a:r>
          </a:p>
          <a:p>
            <a:r>
              <a:rPr lang="en-CA" dirty="0"/>
              <a:t>Low Coupling</a:t>
            </a:r>
          </a:p>
          <a:p>
            <a:r>
              <a:rPr lang="en-CA" dirty="0"/>
              <a:t>No Cyclic Dependencies</a:t>
            </a:r>
          </a:p>
        </p:txBody>
      </p:sp>
    </p:spTree>
    <p:extLst>
      <p:ext uri="{BB962C8B-B14F-4D97-AF65-F5344CB8AC3E}">
        <p14:creationId xmlns:p14="http://schemas.microsoft.com/office/powerpoint/2010/main" val="2457694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A3E57-9B10-76FD-3DC8-B2F9A3242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Module : </a:t>
            </a:r>
            <a:r>
              <a:rPr lang="en-CA" sz="4000" dirty="0"/>
              <a:t>Problem WITHOUT Modules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F99C-71B2-F710-4521-B3CC836CD69D}"/>
              </a:ext>
            </a:extLst>
          </p:cNvPr>
          <p:cNvSpPr txBox="1"/>
          <p:nvPr/>
        </p:nvSpPr>
        <p:spPr>
          <a:xfrm>
            <a:off x="629392" y="1662545"/>
            <a:ext cx="7272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 are building an </a:t>
            </a:r>
            <a:r>
              <a:rPr lang="en-CA" b="1" dirty="0"/>
              <a:t>Employee Management System</a:t>
            </a:r>
            <a:r>
              <a:rPr lang="en-CA" dirty="0"/>
              <a:t> with two teams:</a:t>
            </a:r>
          </a:p>
          <a:p>
            <a:r>
              <a:rPr lang="en-CA" b="1" dirty="0"/>
              <a:t>HR Team</a:t>
            </a:r>
            <a:r>
              <a:rPr lang="en-CA" dirty="0"/>
              <a:t> → Employee APIs</a:t>
            </a:r>
          </a:p>
          <a:p>
            <a:r>
              <a:rPr lang="en-CA" b="1" dirty="0"/>
              <a:t>Payroll Team</a:t>
            </a:r>
            <a:r>
              <a:rPr lang="en-CA" dirty="0"/>
              <a:t> → Salary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3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FABF-CAFA-3FAA-BC2C-0B9B4780B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chemeClr val="tx2"/>
                </a:solidFill>
              </a:rPr>
              <a:t>Module Structuring (Java 9+ / Large Applications)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A8F30-097B-23E5-1951-8A21E508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38328"/>
            <a:ext cx="5288841" cy="1773936"/>
          </a:xfrm>
        </p:spPr>
        <p:txBody>
          <a:bodyPr anchor="ctr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tx2"/>
                </a:solidFill>
              </a:rPr>
              <a:t>What is a Module?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sz="2000" dirty="0">
                <a:solidFill>
                  <a:schemeClr val="tx2"/>
                </a:solidFill>
              </a:rPr>
              <a:t>A </a:t>
            </a:r>
            <a:r>
              <a:rPr lang="en-CA" sz="2000" b="1" dirty="0">
                <a:solidFill>
                  <a:schemeClr val="tx2"/>
                </a:solidFill>
              </a:rPr>
              <a:t>module</a:t>
            </a:r>
            <a:r>
              <a:rPr lang="en-CA" sz="2000" dirty="0">
                <a:solidFill>
                  <a:schemeClr val="tx2"/>
                </a:solidFill>
              </a:rPr>
              <a:t> is a </a:t>
            </a:r>
            <a:r>
              <a:rPr lang="en-CA" sz="2000" b="1" dirty="0">
                <a:solidFill>
                  <a:schemeClr val="tx2"/>
                </a:solidFill>
              </a:rPr>
              <a:t>group of packages</a:t>
            </a:r>
            <a:r>
              <a:rPr lang="en-CA" sz="2000" dirty="0">
                <a:solidFill>
                  <a:schemeClr val="tx2"/>
                </a:solidFill>
              </a:rPr>
              <a:t> with: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sz="2000" dirty="0">
                <a:solidFill>
                  <a:schemeClr val="tx2"/>
                </a:solidFill>
              </a:rPr>
              <a:t>Explicit dependencies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sz="2000" dirty="0">
                <a:solidFill>
                  <a:schemeClr val="tx2"/>
                </a:solidFill>
              </a:rPr>
              <a:t>Strong encapsulation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sz="2000" dirty="0">
                <a:solidFill>
                  <a:schemeClr val="tx2"/>
                </a:solidFill>
              </a:rPr>
              <a:t> Introduced in </a:t>
            </a:r>
            <a:r>
              <a:rPr lang="en-CA" sz="2000" b="1" dirty="0">
                <a:solidFill>
                  <a:schemeClr val="tx2"/>
                </a:solidFill>
              </a:rPr>
              <a:t>Java 9 (JPMS)</a:t>
            </a:r>
            <a:endParaRPr lang="en-CA" sz="20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37F894-ACB0-AEEC-2CE4-3016D7636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808082"/>
              </p:ext>
            </p:extLst>
          </p:nvPr>
        </p:nvGraphicFramePr>
        <p:xfrm>
          <a:off x="838200" y="2904014"/>
          <a:ext cx="10515600" cy="21945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65936897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91315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 dirty="0"/>
                        <a:t>Before (</a:t>
                      </a:r>
                      <a:r>
                        <a:rPr lang="en-CA" b="1" dirty="0" err="1"/>
                        <a:t>Classpath</a:t>
                      </a:r>
                      <a:r>
                        <a:rPr lang="en-CA" b="1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 dirty="0"/>
                        <a:t>After (Modules)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020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Everything visible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Only exported packages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982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Runtime errors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Compile-time safety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865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Weak security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Strong encapsulation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66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Hidden dependencies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Explicit </a:t>
                      </a:r>
                      <a:r>
                        <a:rPr lang="en-CA">
                          <a:latin typeface="Courier New" panose="02070309020205020404" pitchFamily="49" charset="0"/>
                        </a:rPr>
                        <a:t>requires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8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Large JVM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Custom runtime possible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567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80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0B1A5-56D1-454D-5A17-6EF47F1B47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8203" y="70831"/>
            <a:ext cx="7602617" cy="724247"/>
          </a:xfrm>
        </p:spPr>
        <p:txBody>
          <a:bodyPr/>
          <a:lstStyle/>
          <a:p>
            <a:r>
              <a:rPr lang="en-US" dirty="0"/>
              <a:t>             Without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4D447-6AD5-80AC-9D27-597AB540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967" y="934740"/>
            <a:ext cx="2705100" cy="193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1543C-44B7-5200-AF37-7F3FBD80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11" y="882666"/>
            <a:ext cx="547370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ADB06-ABA8-4487-03D4-98AF63DC9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0" y="2799060"/>
            <a:ext cx="60706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6818B-434A-40D4-8C0E-50D9128C2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0" y="0"/>
            <a:ext cx="3127389" cy="2387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78A80-8F05-FA80-B119-D32287BA4441}"/>
              </a:ext>
            </a:extLst>
          </p:cNvPr>
          <p:cNvSpPr txBox="1"/>
          <p:nvPr/>
        </p:nvSpPr>
        <p:spPr>
          <a:xfrm>
            <a:off x="4394079" y="6191211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? </a:t>
            </a:r>
            <a:r>
              <a:rPr lang="en-CA" dirty="0">
                <a:solidFill>
                  <a:srgbClr val="C00000"/>
                </a:solidFill>
              </a:rPr>
              <a:t>“How do we stop Payroll from accessing </a:t>
            </a:r>
            <a:r>
              <a:rPr lang="en-CA" dirty="0" err="1">
                <a:solidFill>
                  <a:srgbClr val="C00000"/>
                </a:solidFill>
              </a:rPr>
              <a:t>InternalPolicy</a:t>
            </a:r>
            <a:r>
              <a:rPr lang="en-CA" dirty="0">
                <a:solidFill>
                  <a:srgbClr val="C00000"/>
                </a:solidFill>
              </a:rPr>
              <a:t>?”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44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66B5F-5481-5313-EDC1-D5DFEB7B0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With Module in Java 9+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BE739-8D6B-2B44-D8A6-09E8BC7B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709"/>
            <a:ext cx="3505200" cy="297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50E41-F9D2-588A-CF08-2987B5A74A83}"/>
              </a:ext>
            </a:extLst>
          </p:cNvPr>
          <p:cNvSpPr txBox="1"/>
          <p:nvPr/>
        </p:nvSpPr>
        <p:spPr>
          <a:xfrm>
            <a:off x="128339" y="41067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9FAF1-541E-DB43-045A-C9C46B59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3831221"/>
            <a:ext cx="2768600" cy="116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DBCDB8-244C-AB53-FC8B-91A8F90CA97F}"/>
              </a:ext>
            </a:extLst>
          </p:cNvPr>
          <p:cNvSpPr txBox="1"/>
          <p:nvPr/>
        </p:nvSpPr>
        <p:spPr>
          <a:xfrm>
            <a:off x="96254" y="561473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Payroll Module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E77C8-A67C-7726-40FF-5114A48B1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800" y="5539569"/>
            <a:ext cx="2438400" cy="88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E6D670-5724-941B-C4C8-767CB750ECE1}"/>
              </a:ext>
            </a:extLst>
          </p:cNvPr>
          <p:cNvSpPr txBox="1"/>
          <p:nvPr/>
        </p:nvSpPr>
        <p:spPr>
          <a:xfrm>
            <a:off x="224589" y="4604084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📌 Only </a:t>
            </a:r>
            <a:r>
              <a:rPr lang="en-CA" b="1" dirty="0"/>
              <a:t>Employee</a:t>
            </a:r>
            <a:r>
              <a:rPr lang="en-CA" dirty="0"/>
              <a:t> is visible</a:t>
            </a:r>
            <a:br>
              <a:rPr lang="en-CA" dirty="0"/>
            </a:br>
            <a:r>
              <a:rPr lang="en-CA" dirty="0"/>
              <a:t>📌 </a:t>
            </a:r>
            <a:r>
              <a:rPr lang="en-CA" dirty="0" err="1"/>
              <a:t>InternalPolicy</a:t>
            </a:r>
            <a:r>
              <a:rPr lang="en-CA" dirty="0"/>
              <a:t> is hidden automatically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13BF59-2F2C-00F2-29E0-582FDC9B6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884" y="1096880"/>
            <a:ext cx="6070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27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E228-39FE-230E-AC81-98157DA19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Package vs Module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7ADAE4-47C1-5D8A-BBEC-23F690DE3F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77316" y="1788203"/>
          <a:ext cx="6780701" cy="3279270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45098"/>
                  </a:srgbClr>
                </a:solidFill>
              </a:tblPr>
              <a:tblGrid>
                <a:gridCol w="2367821">
                  <a:extLst>
                    <a:ext uri="{9D8B030D-6E8A-4147-A177-3AD203B41FA5}">
                      <a16:colId xmlns:a16="http://schemas.microsoft.com/office/drawing/2014/main" val="3091730441"/>
                    </a:ext>
                  </a:extLst>
                </a:gridCol>
                <a:gridCol w="1984541">
                  <a:extLst>
                    <a:ext uri="{9D8B030D-6E8A-4147-A177-3AD203B41FA5}">
                      <a16:colId xmlns:a16="http://schemas.microsoft.com/office/drawing/2014/main" val="3512191208"/>
                    </a:ext>
                  </a:extLst>
                </a:gridCol>
                <a:gridCol w="2428339">
                  <a:extLst>
                    <a:ext uri="{9D8B030D-6E8A-4147-A177-3AD203B41FA5}">
                      <a16:colId xmlns:a16="http://schemas.microsoft.com/office/drawing/2014/main" val="290763504"/>
                    </a:ext>
                  </a:extLst>
                </a:gridCol>
              </a:tblGrid>
              <a:tr h="5035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Aspect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Package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952056"/>
                  </a:ext>
                </a:extLst>
              </a:tr>
              <a:tr h="5035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Level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Logical grouping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Physical + logical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64030"/>
                  </a:ext>
                </a:extLst>
              </a:tr>
              <a:tr h="5035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Introduced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Java 1.0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Java 9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379929"/>
                  </a:ext>
                </a:extLst>
              </a:tr>
              <a:tr h="5035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Visibility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Public / default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Strong encapsulation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44507"/>
                  </a:ext>
                </a:extLst>
              </a:tr>
              <a:tr h="5035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Dependency Control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Weak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Strong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700045"/>
                  </a:ext>
                </a:extLst>
              </a:tr>
              <a:tr h="761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Used In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Small to large apps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700" cap="none" spc="0">
                          <a:solidFill>
                            <a:schemeClr val="tx1"/>
                          </a:solidFill>
                        </a:rPr>
                        <a:t>Large / enterprise apps</a:t>
                      </a:r>
                    </a:p>
                  </a:txBody>
                  <a:tcPr marL="129105" marR="129105" marT="129105" marB="645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944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228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F237FF-C2A2-56A6-F767-447E003FC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3ADC8-0484-DD93-BF79-40AD8D7D0B98}"/>
              </a:ext>
            </a:extLst>
          </p:cNvPr>
          <p:cNvSpPr txBox="1"/>
          <p:nvPr/>
        </p:nvSpPr>
        <p:spPr>
          <a:xfrm>
            <a:off x="545432" y="1315453"/>
            <a:ext cx="97696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functional interface is an interface that contains exactly one abstract method. 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single abstract method makes the interface suitable for use with lambda expressions and method references. 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Functional interfaces can have multiple default or static methods, but only one abstract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@</a:t>
            </a:r>
            <a:r>
              <a:rPr lang="en-CA" dirty="0" err="1"/>
              <a:t>FunctionalInterface</a:t>
            </a:r>
            <a:r>
              <a:rPr lang="en-CA" dirty="0"/>
              <a:t> annotation is used to explicitly declare an interface as a functional interface.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83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8384E-FF56-8670-D445-D9D2551BC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Consumer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8811D-A3EC-345A-C2A4-8D47E9D93F4C}"/>
              </a:ext>
            </a:extLst>
          </p:cNvPr>
          <p:cNvSpPr txBox="1"/>
          <p:nvPr/>
        </p:nvSpPr>
        <p:spPr>
          <a:xfrm>
            <a:off x="592667" y="1608667"/>
            <a:ext cx="832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Consumer is a functional interface that performs an action and returns no value.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71DC1-77B9-9226-6612-3ADA92EC3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656" y="1977999"/>
            <a:ext cx="5338344" cy="48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47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611B2-4CB5-EA54-12A1-93843C5D11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04326-30E0-3B98-0F11-D625B5A63790}"/>
              </a:ext>
            </a:extLst>
          </p:cNvPr>
          <p:cNvSpPr txBox="1"/>
          <p:nvPr/>
        </p:nvSpPr>
        <p:spPr>
          <a:xfrm>
            <a:off x="818147" y="978571"/>
            <a:ext cx="9622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Lambda expressions provide a concise way to implement functional interfaces</a:t>
            </a:r>
            <a:br>
              <a:rPr lang="en-CA" dirty="0"/>
            </a:br>
            <a:r>
              <a:rPr lang="en-CA" dirty="0"/>
              <a:t>by replacing anonymous classes that contain only one abstract method.</a:t>
            </a:r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FCD1F8-DFC5-BA94-80E9-897F1FB6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814" y="4957011"/>
            <a:ext cx="2429186" cy="1756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42224-AF61-7284-8444-23D24E68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180" y="1601858"/>
            <a:ext cx="7354929" cy="4226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9D0CD8-A1ED-11C6-8122-00F460FFD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725" y="5925182"/>
            <a:ext cx="6685149" cy="9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21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50BF50-D561-76AA-B820-FA29C62D6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Lambda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38036-3206-CD04-7415-61D32AB45490}"/>
              </a:ext>
            </a:extLst>
          </p:cNvPr>
          <p:cNvSpPr txBox="1"/>
          <p:nvPr/>
        </p:nvSpPr>
        <p:spPr>
          <a:xfrm>
            <a:off x="898357" y="1684421"/>
            <a:ext cx="893545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Font typeface="+mj-lt"/>
              <a:buAutoNum type="arabicPeriod"/>
            </a:pPr>
            <a:r>
              <a:rPr lang="en-CA" sz="2000" b="1" i="1" dirty="0">
                <a:solidFill>
                  <a:srgbClr val="212121"/>
                </a:solidFill>
                <a:effectLst/>
                <a:latin typeface="__Figtree_fee4d5"/>
              </a:rPr>
              <a:t>Cleaner Code</a:t>
            </a:r>
            <a:r>
              <a:rPr lang="en-CA" sz="2000" b="0" i="1" dirty="0">
                <a:solidFill>
                  <a:srgbClr val="212121"/>
                </a:solidFill>
                <a:effectLst/>
                <a:latin typeface="__Figtree_fee4d5"/>
              </a:rPr>
              <a:t>: Eliminates the need for unnecessary class definitions.</a:t>
            </a:r>
          </a:p>
          <a:p>
            <a:pPr marL="457200" indent="-457200" algn="l">
              <a:lnSpc>
                <a:spcPts val="2400"/>
              </a:lnSpc>
              <a:buFont typeface="+mj-lt"/>
              <a:buAutoNum type="arabicPeriod"/>
            </a:pPr>
            <a:endParaRPr lang="en-CA" sz="2000" b="0" i="1" dirty="0">
              <a:solidFill>
                <a:srgbClr val="212121"/>
              </a:solidFill>
              <a:effectLst/>
              <a:latin typeface="__Figtree_fee4d5"/>
            </a:endParaRPr>
          </a:p>
          <a:p>
            <a:pPr algn="l">
              <a:lnSpc>
                <a:spcPts val="2400"/>
              </a:lnSpc>
              <a:buFont typeface="+mj-lt"/>
              <a:buAutoNum type="arabicPeriod"/>
            </a:pPr>
            <a:r>
              <a:rPr lang="en-CA" sz="2000" b="1" i="1" dirty="0">
                <a:solidFill>
                  <a:srgbClr val="212121"/>
                </a:solidFill>
                <a:effectLst/>
                <a:latin typeface="__Figtree_fee4d5"/>
              </a:rPr>
              <a:t>Improved Readability:</a:t>
            </a:r>
            <a:r>
              <a:rPr lang="en-CA" sz="2000" b="0" i="1" dirty="0">
                <a:solidFill>
                  <a:srgbClr val="212121"/>
                </a:solidFill>
                <a:effectLst/>
                <a:latin typeface="__Figtree_fee4d5"/>
              </a:rPr>
              <a:t> Shorter syntax makes logic easier to follow.</a:t>
            </a:r>
          </a:p>
          <a:p>
            <a:pPr algn="l">
              <a:lnSpc>
                <a:spcPts val="2400"/>
              </a:lnSpc>
              <a:buFont typeface="+mj-lt"/>
              <a:buAutoNum type="arabicPeriod"/>
            </a:pPr>
            <a:endParaRPr lang="en-CA" sz="2000" b="0" i="1" dirty="0">
              <a:solidFill>
                <a:srgbClr val="212121"/>
              </a:solidFill>
              <a:effectLst/>
              <a:latin typeface="__Figtree_fee4d5"/>
            </a:endParaRPr>
          </a:p>
          <a:p>
            <a:pPr algn="l">
              <a:lnSpc>
                <a:spcPts val="2400"/>
              </a:lnSpc>
              <a:buFont typeface="+mj-lt"/>
              <a:buAutoNum type="arabicPeriod"/>
            </a:pPr>
            <a:r>
              <a:rPr lang="en-CA" sz="2000" b="1" i="1" dirty="0">
                <a:solidFill>
                  <a:srgbClr val="212121"/>
                </a:solidFill>
                <a:effectLst/>
                <a:latin typeface="__Figtree_fee4d5"/>
              </a:rPr>
              <a:t>Functional Programming Support:</a:t>
            </a:r>
            <a:r>
              <a:rPr lang="en-CA" sz="2000" b="0" i="1" dirty="0">
                <a:solidFill>
                  <a:srgbClr val="212121"/>
                </a:solidFill>
                <a:effectLst/>
                <a:latin typeface="__Figtree_fee4d5"/>
              </a:rPr>
              <a:t> Brings Java closer to modern paradigms like map, filter, and reduce.</a:t>
            </a:r>
          </a:p>
          <a:p>
            <a:pPr algn="l">
              <a:lnSpc>
                <a:spcPts val="2400"/>
              </a:lnSpc>
              <a:buFont typeface="+mj-lt"/>
              <a:buAutoNum type="arabicPeriod"/>
            </a:pPr>
            <a:endParaRPr lang="en-CA" sz="2000" b="0" i="1" dirty="0">
              <a:solidFill>
                <a:srgbClr val="212121"/>
              </a:solidFill>
              <a:effectLst/>
              <a:latin typeface="__Figtree_fee4d5"/>
            </a:endParaRPr>
          </a:p>
          <a:p>
            <a:pPr algn="l">
              <a:lnSpc>
                <a:spcPts val="2400"/>
              </a:lnSpc>
              <a:buFont typeface="+mj-lt"/>
              <a:buAutoNum type="arabicPeriod"/>
            </a:pPr>
            <a:r>
              <a:rPr lang="en-CA" sz="2000" b="1" i="1" dirty="0">
                <a:solidFill>
                  <a:srgbClr val="212121"/>
                </a:solidFill>
                <a:effectLst/>
                <a:latin typeface="__Figtree_fee4d5"/>
              </a:rPr>
              <a:t>Better Parallelism: </a:t>
            </a:r>
            <a:r>
              <a:rPr lang="en-CA" sz="2000" b="0" i="1" dirty="0">
                <a:solidFill>
                  <a:srgbClr val="212121"/>
                </a:solidFill>
                <a:effectLst/>
                <a:latin typeface="__Figtree_fee4d5"/>
              </a:rPr>
              <a:t>Works seamlessly with streams for parallel processing.</a:t>
            </a:r>
          </a:p>
          <a:p>
            <a:pPr algn="l">
              <a:lnSpc>
                <a:spcPts val="2400"/>
              </a:lnSpc>
              <a:buFont typeface="+mj-lt"/>
              <a:buAutoNum type="arabicPeriod"/>
            </a:pPr>
            <a:endParaRPr lang="en-CA" sz="2000" b="0" i="1" dirty="0">
              <a:solidFill>
                <a:srgbClr val="212121"/>
              </a:solidFill>
              <a:effectLst/>
              <a:latin typeface="__Figtree_fee4d5"/>
            </a:endParaRPr>
          </a:p>
          <a:p>
            <a:pPr algn="l">
              <a:lnSpc>
                <a:spcPts val="2400"/>
              </a:lnSpc>
              <a:spcAft>
                <a:spcPts val="750"/>
              </a:spcAft>
              <a:buFont typeface="+mj-lt"/>
              <a:buAutoNum type="arabicPeriod"/>
            </a:pPr>
            <a:r>
              <a:rPr lang="en-CA" sz="2000" b="1" i="1" dirty="0">
                <a:solidFill>
                  <a:srgbClr val="212121"/>
                </a:solidFill>
                <a:effectLst/>
                <a:latin typeface="__Figtree_fee4d5"/>
              </a:rPr>
              <a:t>Flexibility:</a:t>
            </a:r>
            <a:r>
              <a:rPr lang="en-CA" sz="2000" b="0" i="1" dirty="0">
                <a:solidFill>
                  <a:srgbClr val="212121"/>
                </a:solidFill>
                <a:effectLst/>
                <a:latin typeface="__Figtree_fee4d5"/>
              </a:rPr>
              <a:t> Behavior can be treated as a value and passed around.</a:t>
            </a:r>
          </a:p>
        </p:txBody>
      </p:sp>
    </p:spTree>
    <p:extLst>
      <p:ext uri="{BB962C8B-B14F-4D97-AF65-F5344CB8AC3E}">
        <p14:creationId xmlns:p14="http://schemas.microsoft.com/office/powerpoint/2010/main" val="19091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1BA2E4-0703-CA3B-D6DB-74B113A38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 Specifier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23FBD-ED1B-6EFB-395A-CB02D0A6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9" y="1196523"/>
            <a:ext cx="10522214" cy="48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03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5D0484-1D50-4432-490F-D2B87C052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Lambda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60701-7D8B-C9DA-9C35-88E75F817A26}"/>
              </a:ext>
            </a:extLst>
          </p:cNvPr>
          <p:cNvSpPr txBox="1"/>
          <p:nvPr/>
        </p:nvSpPr>
        <p:spPr>
          <a:xfrm>
            <a:off x="433137" y="1854897"/>
            <a:ext cx="100076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i="1" dirty="0"/>
              <a:t>Debugging Challenges: </a:t>
            </a:r>
            <a:r>
              <a:rPr lang="en-CA" sz="2000" i="1" dirty="0"/>
              <a:t>Stack traces may be less informative compared to named classes.</a:t>
            </a:r>
          </a:p>
          <a:p>
            <a:endParaRPr lang="en-CA" sz="2000" i="1" dirty="0"/>
          </a:p>
          <a:p>
            <a:r>
              <a:rPr lang="en-CA" sz="2000" b="1" i="1" dirty="0"/>
              <a:t>Overuse Risks:</a:t>
            </a:r>
            <a:r>
              <a:rPr lang="en-CA" sz="2000" i="1" dirty="0"/>
              <a:t> Using lambdas in deeply nested logic can hurt readability.</a:t>
            </a:r>
          </a:p>
          <a:p>
            <a:endParaRPr lang="en-CA" sz="2000" i="1" dirty="0"/>
          </a:p>
          <a:p>
            <a:r>
              <a:rPr lang="en-CA" sz="2000" b="1" i="1" dirty="0"/>
              <a:t>Limited Reusability:</a:t>
            </a:r>
            <a:r>
              <a:rPr lang="en-CA" sz="2000" i="1" dirty="0"/>
              <a:t> A lambda is tied to a single-use context unless refactored into a method reference.</a:t>
            </a:r>
          </a:p>
          <a:p>
            <a:endParaRPr lang="en-CA" sz="2000" i="1" dirty="0"/>
          </a:p>
          <a:p>
            <a:r>
              <a:rPr lang="en-CA" sz="2000" b="1" i="1" dirty="0"/>
              <a:t>Learning Curve: </a:t>
            </a:r>
            <a:r>
              <a:rPr lang="en-CA" sz="2000" i="1" dirty="0"/>
              <a:t>Developers new to functional programming might find them confusing at first.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7744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BA343-26A8-3909-D3BF-85AA5E58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 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5B16F-B171-71B3-C9E5-BDD06885B0F9}"/>
              </a:ext>
            </a:extLst>
          </p:cNvPr>
          <p:cNvSpPr txBox="1"/>
          <p:nvPr/>
        </p:nvSpPr>
        <p:spPr>
          <a:xfrm>
            <a:off x="786063" y="1267326"/>
            <a:ext cx="8807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method reference works in case of </a:t>
            </a:r>
            <a:r>
              <a:rPr lang="en-CA" dirty="0">
                <a:hlinkClick r:id="rId2"/>
              </a:rPr>
              <a:t>functional interfaces</a:t>
            </a:r>
            <a:r>
              <a:rPr lang="en-CA" dirty="0"/>
              <a:t>. Wherever, we are calling a method of a functional interface with a lambda expression, we can use a method reference.</a:t>
            </a:r>
          </a:p>
          <a:p>
            <a:endParaRPr lang="en-CA" dirty="0"/>
          </a:p>
          <a:p>
            <a:r>
              <a:rPr lang="en-CA" dirty="0"/>
              <a:t>Method references help to point to methods by their names even without specifying the arguments. Arguments are passed by the lambda expression.</a:t>
            </a:r>
          </a:p>
          <a:p>
            <a:endParaRPr lang="en-CA" dirty="0"/>
          </a:p>
          <a:p>
            <a:r>
              <a:rPr lang="en-CA" dirty="0"/>
              <a:t> A method reference is described using the "::" symbol.</a:t>
            </a:r>
          </a:p>
          <a:p>
            <a:br>
              <a:rPr lang="en-CA" dirty="0"/>
            </a:b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99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1C6C27-58DE-C192-06E8-36D1373069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 Reference – Why?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7F945F-B3E9-7B12-A774-DDB64DCC9F18}"/>
              </a:ext>
            </a:extLst>
          </p:cNvPr>
          <p:cNvSpPr txBox="1"/>
          <p:nvPr/>
        </p:nvSpPr>
        <p:spPr>
          <a:xfrm>
            <a:off x="787257" y="1668379"/>
            <a:ext cx="90156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Using the method reference in our code makes it easier to understand, and it </a:t>
            </a:r>
            <a:r>
              <a:rPr lang="en-CA" b="1" dirty="0"/>
              <a:t>increases the readability</a:t>
            </a:r>
            <a:r>
              <a:rPr lang="en-CA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Method references</a:t>
            </a:r>
            <a:r>
              <a:rPr lang="en-CA" b="1" dirty="0"/>
              <a:t> support the functional programming </a:t>
            </a:r>
            <a:r>
              <a:rPr lang="en-CA" dirty="0"/>
              <a:t>style, which makes it easier to work with streams and collections.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chances of logical and typo errors are lower, and as </a:t>
            </a:r>
            <a:r>
              <a:rPr lang="en-CA" b="1" dirty="0"/>
              <a:t>no boilerplate is required</a:t>
            </a:r>
            <a:r>
              <a:rPr lang="en-CA" dirty="0"/>
              <a:t>, </a:t>
            </a:r>
            <a:r>
              <a:rPr lang="en-CA" b="1" dirty="0"/>
              <a:t>reusability increases </a:t>
            </a:r>
            <a:r>
              <a:rPr lang="en-CA" dirty="0"/>
              <a:t>as we use the existing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80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44EC7-9BB9-98E5-2E7D-83360060A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 Reference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131AA-1690-6055-560E-5841CD6ED843}"/>
              </a:ext>
            </a:extLst>
          </p:cNvPr>
          <p:cNvSpPr txBox="1"/>
          <p:nvPr/>
        </p:nvSpPr>
        <p:spPr>
          <a:xfrm>
            <a:off x="545432" y="1524000"/>
            <a:ext cx="96092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Static Methods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Instance Method of a Particular Object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Constructors using New operator (TreeSet::new)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62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06A94-8E52-EBA6-03C4-83F45119A6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Effective final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E0905-C5A5-C054-8CDF-48E6834262C1}"/>
              </a:ext>
            </a:extLst>
          </p:cNvPr>
          <p:cNvSpPr txBox="1"/>
          <p:nvPr/>
        </p:nvSpPr>
        <p:spPr>
          <a:xfrm>
            <a:off x="705853" y="1315453"/>
            <a:ext cx="9320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Effective final variables</a:t>
            </a:r>
            <a:r>
              <a:rPr lang="en-CA" dirty="0"/>
              <a:t> are variables whose </a:t>
            </a:r>
            <a:r>
              <a:rPr lang="en-CA" b="1" dirty="0"/>
              <a:t>value is assigned once and never changed</a:t>
            </a:r>
            <a:r>
              <a:rPr lang="en-CA" dirty="0"/>
              <a:t>, even though they are </a:t>
            </a:r>
            <a:r>
              <a:rPr lang="en-CA" b="1" dirty="0"/>
              <a:t>not explicitly declared as final</a:t>
            </a:r>
            <a:r>
              <a:rPr lang="en-CA" dirty="0"/>
              <a:t>.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Java treats them </a:t>
            </a:r>
            <a:r>
              <a:rPr lang="en-CA" b="1" dirty="0"/>
              <a:t>as if they were final</a:t>
            </a:r>
            <a:r>
              <a:rPr lang="en-CA" dirty="0"/>
              <a:t>, especially when used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Lambda expressions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Anonymous classes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Local inner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avoids unexpected changes and makes code </a:t>
            </a:r>
            <a:r>
              <a:rPr lang="en-CA" b="1" dirty="0"/>
              <a:t>thread-safe and predictable</a:t>
            </a:r>
            <a:r>
              <a:rPr lang="en-CA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98B4A-BC89-F0D6-9A76-1443BA30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5" y="4318213"/>
            <a:ext cx="5373771" cy="24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7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AB3EC0-432C-4ABB-4DB3-C20A5F8221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B9A1D-3A5F-A9B4-3D8E-FC0BC907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22" y="176883"/>
            <a:ext cx="12827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61489-1FE7-54B9-172F-EDAC18D0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625600"/>
            <a:ext cx="6286500" cy="523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81529-4776-95FF-A22A-A5060F692205}"/>
              </a:ext>
            </a:extLst>
          </p:cNvPr>
          <p:cNvSpPr txBox="1"/>
          <p:nvPr/>
        </p:nvSpPr>
        <p:spPr>
          <a:xfrm>
            <a:off x="786063" y="2566737"/>
            <a:ext cx="44276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CA" dirty="0"/>
              <a:t>A Java collection framework provides an architecture to store and manipulate a group of objects. A Java collection framework includes the following: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Interfaces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Classes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52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5707EC-5704-A5CE-1CEB-7AAA6AC10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Collection?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CD39F-0796-CF36-6654-4646F6E7E164}"/>
              </a:ext>
            </a:extLst>
          </p:cNvPr>
          <p:cNvSpPr txBox="1"/>
          <p:nvPr/>
        </p:nvSpPr>
        <p:spPr>
          <a:xfrm>
            <a:off x="561474" y="1347537"/>
            <a:ext cx="94648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dirty="0"/>
              <a:t>Reducing the effort required to write the code by providing useful data structures and algorithms</a:t>
            </a:r>
          </a:p>
          <a:p>
            <a:pPr marL="342900" indent="-342900">
              <a:buFont typeface="+mj-lt"/>
              <a:buAutoNum type="arabicPeriod"/>
            </a:pPr>
            <a:endParaRPr lang="en-CA" dirty="0"/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Java collections provide high-performance and high-quality data structures and algorithms thereby increasing the speed and quality</a:t>
            </a:r>
          </a:p>
          <a:p>
            <a:pPr marL="342900" indent="-342900">
              <a:buFont typeface="+mj-lt"/>
              <a:buAutoNum type="arabicPeriod"/>
            </a:pPr>
            <a:endParaRPr lang="en-CA" dirty="0"/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Unrelated APIs can pass collection interfaces back and forth</a:t>
            </a:r>
          </a:p>
          <a:p>
            <a:pPr marL="342900" indent="-342900">
              <a:buFont typeface="+mj-lt"/>
              <a:buAutoNum type="arabicPeriod"/>
            </a:pPr>
            <a:endParaRPr lang="en-CA" dirty="0"/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Decreases extra effort required to learn, use, and design new API’s</a:t>
            </a:r>
          </a:p>
          <a:p>
            <a:pPr marL="342900" indent="-342900">
              <a:buFont typeface="+mj-lt"/>
              <a:buAutoNum type="arabicPeriod"/>
            </a:pPr>
            <a:endParaRPr lang="en-CA" dirty="0"/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Supports reusability of standard data structures and algorithms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57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55AC42-785E-3C35-F41C-E83888B71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693456"/>
              </p:ext>
            </p:extLst>
          </p:nvPr>
        </p:nvGraphicFramePr>
        <p:xfrm>
          <a:off x="705853" y="802105"/>
          <a:ext cx="10647948" cy="4113590"/>
        </p:xfrm>
        <a:graphic>
          <a:graphicData uri="http://schemas.openxmlformats.org/drawingml/2006/table">
            <a:tbl>
              <a:tblPr/>
              <a:tblGrid>
                <a:gridCol w="2661987">
                  <a:extLst>
                    <a:ext uri="{9D8B030D-6E8A-4147-A177-3AD203B41FA5}">
                      <a16:colId xmlns:a16="http://schemas.microsoft.com/office/drawing/2014/main" val="949628664"/>
                    </a:ext>
                  </a:extLst>
                </a:gridCol>
                <a:gridCol w="2661987">
                  <a:extLst>
                    <a:ext uri="{9D8B030D-6E8A-4147-A177-3AD203B41FA5}">
                      <a16:colId xmlns:a16="http://schemas.microsoft.com/office/drawing/2014/main" val="1160991160"/>
                    </a:ext>
                  </a:extLst>
                </a:gridCol>
                <a:gridCol w="2661987">
                  <a:extLst>
                    <a:ext uri="{9D8B030D-6E8A-4147-A177-3AD203B41FA5}">
                      <a16:colId xmlns:a16="http://schemas.microsoft.com/office/drawing/2014/main" val="1900736840"/>
                    </a:ext>
                  </a:extLst>
                </a:gridCol>
                <a:gridCol w="2661987">
                  <a:extLst>
                    <a:ext uri="{9D8B030D-6E8A-4147-A177-3AD203B41FA5}">
                      <a16:colId xmlns:a16="http://schemas.microsoft.com/office/drawing/2014/main" val="2648341352"/>
                    </a:ext>
                  </a:extLst>
                </a:gridCol>
              </a:tblGrid>
              <a:tr h="822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>
                          <a:solidFill>
                            <a:srgbClr val="C00000"/>
                          </a:solidFill>
                        </a:rPr>
                        <a:t>Collection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>
                          <a:solidFill>
                            <a:srgbClr val="C00000"/>
                          </a:solidFill>
                        </a:rPr>
                        <a:t>Duplicates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>
                          <a:solidFill>
                            <a:srgbClr val="C00000"/>
                          </a:solidFill>
                        </a:rPr>
                        <a:t>Order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>
                          <a:solidFill>
                            <a:srgbClr val="C00000"/>
                          </a:solidFill>
                        </a:rPr>
                        <a:t>Internal Structure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93209"/>
                  </a:ext>
                </a:extLst>
              </a:tr>
              <a:tr h="822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 err="1"/>
                        <a:t>ArrayList</a:t>
                      </a:r>
                      <a:endParaRPr lang="en-CA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Dynamic Array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036721"/>
                  </a:ext>
                </a:extLst>
              </a:tr>
              <a:tr h="822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HashSet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HashMap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354680"/>
                  </a:ext>
                </a:extLst>
              </a:tr>
              <a:tr h="822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LinkedHashSet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HashMap + DLL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313775"/>
                  </a:ext>
                </a:extLst>
              </a:tr>
              <a:tr h="822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TreeSet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Sorted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Red-Black Tree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20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554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0F530E-7084-D244-7650-500DFFFF1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289CE-20F1-F2A2-8187-9C9738C29F20}"/>
              </a:ext>
            </a:extLst>
          </p:cNvPr>
          <p:cNvSpPr txBox="1"/>
          <p:nvPr/>
        </p:nvSpPr>
        <p:spPr>
          <a:xfrm>
            <a:off x="643467" y="1710267"/>
            <a:ext cx="867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Collectors.toMap</a:t>
            </a:r>
            <a:r>
              <a:rPr lang="en-IN" b="1" dirty="0"/>
              <a:t>() - 	</a:t>
            </a:r>
            <a:r>
              <a:rPr lang="en-IN" dirty="0" err="1"/>
              <a:t>IllegalStateException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96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09ED90-50E3-56A3-2D1E-BA844882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47" y="1222678"/>
            <a:ext cx="8598568" cy="533886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00DF2-447B-08A2-FAD9-EBB007C7E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HashMap vs </a:t>
            </a:r>
            <a:r>
              <a:rPr lang="en-US" dirty="0" err="1"/>
              <a:t>TreeMap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6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15422-F221-0B6B-6B86-80D1765D9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9467B8-F752-529D-895D-B567766FD90D}"/>
              </a:ext>
            </a:extLst>
          </p:cNvPr>
          <p:cNvGrpSpPr/>
          <p:nvPr/>
        </p:nvGrpSpPr>
        <p:grpSpPr>
          <a:xfrm>
            <a:off x="1" y="4323360"/>
            <a:ext cx="12191998" cy="1142740"/>
            <a:chOff x="1" y="2857630"/>
            <a:chExt cx="12191998" cy="11427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7F2A90-B7D4-D3F9-7739-97FE1D65911A}"/>
                </a:ext>
              </a:extLst>
            </p:cNvPr>
            <p:cNvSpPr txBox="1"/>
            <p:nvPr/>
          </p:nvSpPr>
          <p:spPr>
            <a:xfrm>
              <a:off x="1" y="285763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Inheritance Vs Composition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742ABC-24EF-D86D-1A90-E86C17981C57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727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02ADE-E81F-2A9C-A11F-6A4651953E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Fail-Fast Iterator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24D8E-2AAB-95C6-DDE9-12B1C50FC620}"/>
              </a:ext>
            </a:extLst>
          </p:cNvPr>
          <p:cNvSpPr txBox="1"/>
          <p:nvPr/>
        </p:nvSpPr>
        <p:spPr>
          <a:xfrm>
            <a:off x="529389" y="1748589"/>
            <a:ext cx="90317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An iterator that </a:t>
            </a:r>
            <a:r>
              <a:rPr lang="en-CA" b="1" dirty="0"/>
              <a:t>immediately throws </a:t>
            </a:r>
            <a:r>
              <a:rPr lang="en-CA" b="1" dirty="0" err="1"/>
              <a:t>ConcurrentModificationException</a:t>
            </a:r>
            <a:r>
              <a:rPr lang="en-CA" dirty="0"/>
              <a:t> if the underlying collection is modified </a:t>
            </a:r>
            <a:r>
              <a:rPr lang="en-CA" b="1" dirty="0"/>
              <a:t>structurally</a:t>
            </a:r>
            <a:r>
              <a:rPr lang="en-CA" dirty="0"/>
              <a:t> (add/remove elements) after the iterator is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Works on </a:t>
            </a:r>
            <a:r>
              <a:rPr lang="en-CA" b="1" dirty="0"/>
              <a:t>most core Java collections</a:t>
            </a:r>
            <a:r>
              <a:rPr lang="en-CA" dirty="0"/>
              <a:t> like </a:t>
            </a:r>
            <a:r>
              <a:rPr lang="en-CA" dirty="0" err="1"/>
              <a:t>ArrayList</a:t>
            </a:r>
            <a:r>
              <a:rPr lang="en-CA" dirty="0"/>
              <a:t>, HashMap, HashSet.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US" dirty="0"/>
              <a:t>Key: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Does </a:t>
            </a:r>
            <a:r>
              <a:rPr lang="en-CA" b="1" dirty="0"/>
              <a:t>not allow concurrent modification</a:t>
            </a:r>
            <a:r>
              <a:rPr lang="en-CA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Faster than fail-safe because it works directly on the </a:t>
            </a:r>
            <a:r>
              <a:rPr lang="en-CA" b="1" dirty="0"/>
              <a:t>original collection</a:t>
            </a:r>
            <a:r>
              <a:rPr lang="en-CA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51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50F3F-5DDA-2777-D29D-5E752C5C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4A7C1-FE61-121C-2267-7286D9DD5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Fail-Safe Iterator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F6AC2-8EC4-A494-F887-0D19FE7A57AD}"/>
              </a:ext>
            </a:extLst>
          </p:cNvPr>
          <p:cNvSpPr txBox="1"/>
          <p:nvPr/>
        </p:nvSpPr>
        <p:spPr>
          <a:xfrm>
            <a:off x="529389" y="1748589"/>
            <a:ext cx="9031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An iterator that </a:t>
            </a:r>
            <a:r>
              <a:rPr lang="en-CA" b="1" dirty="0"/>
              <a:t>does NOT throw </a:t>
            </a:r>
            <a:r>
              <a:rPr lang="en-CA" b="1" dirty="0" err="1"/>
              <a:t>ConcurrentModificationException</a:t>
            </a:r>
            <a:r>
              <a:rPr lang="en-CA" dirty="0"/>
              <a:t> if the collection is modified while iterating.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Works on </a:t>
            </a:r>
            <a:r>
              <a:rPr lang="en-CA" b="1" dirty="0"/>
              <a:t>concurrent collections</a:t>
            </a:r>
            <a:r>
              <a:rPr lang="en-CA" dirty="0"/>
              <a:t> like </a:t>
            </a:r>
            <a:r>
              <a:rPr lang="en-CA" dirty="0" err="1"/>
              <a:t>ConcurrentHashMap</a:t>
            </a:r>
            <a:r>
              <a:rPr lang="en-CA" dirty="0"/>
              <a:t>, </a:t>
            </a:r>
            <a:r>
              <a:rPr lang="en-CA" dirty="0" err="1"/>
              <a:t>CopyOnWriteArrayList</a:t>
            </a:r>
            <a:r>
              <a:rPr lang="en-CA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works on a </a:t>
            </a:r>
            <a:r>
              <a:rPr lang="en-CA" b="1" dirty="0"/>
              <a:t>clone or copy</a:t>
            </a:r>
            <a:r>
              <a:rPr lang="en-CA" dirty="0"/>
              <a:t> of the collection internally → safe from modifications.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US" dirty="0"/>
              <a:t>Key: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Slower than fail-fast because of </a:t>
            </a:r>
            <a:r>
              <a:rPr lang="en-CA" b="1" dirty="0"/>
              <a:t>copying</a:t>
            </a:r>
            <a:r>
              <a:rPr lang="en-CA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Allows </a:t>
            </a:r>
            <a:r>
              <a:rPr lang="en-CA" b="1" dirty="0"/>
              <a:t>concurrent read/write operations</a:t>
            </a:r>
            <a:r>
              <a:rPr lang="en-CA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69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9DBD7B-B50D-11FC-880D-A682D8678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3287"/>
              </p:ext>
            </p:extLst>
          </p:nvPr>
        </p:nvGraphicFramePr>
        <p:xfrm>
          <a:off x="449179" y="0"/>
          <a:ext cx="11630526" cy="7022256"/>
        </p:xfrm>
        <a:graphic>
          <a:graphicData uri="http://schemas.openxmlformats.org/drawingml/2006/table">
            <a:tbl>
              <a:tblPr/>
              <a:tblGrid>
                <a:gridCol w="2197768">
                  <a:extLst>
                    <a:ext uri="{9D8B030D-6E8A-4147-A177-3AD203B41FA5}">
                      <a16:colId xmlns:a16="http://schemas.microsoft.com/office/drawing/2014/main" val="2340604066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198872129"/>
                    </a:ext>
                  </a:extLst>
                </a:gridCol>
                <a:gridCol w="4251158">
                  <a:extLst>
                    <a:ext uri="{9D8B030D-6E8A-4147-A177-3AD203B41FA5}">
                      <a16:colId xmlns:a16="http://schemas.microsoft.com/office/drawing/2014/main" val="2076476437"/>
                    </a:ext>
                  </a:extLst>
                </a:gridCol>
              </a:tblGrid>
              <a:tr h="164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dirty="0">
                          <a:solidFill>
                            <a:srgbClr val="C00000"/>
                          </a:solidFill>
                        </a:rPr>
                        <a:t>Feature / Concept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solidFill>
                            <a:srgbClr val="C00000"/>
                          </a:solidFill>
                        </a:rPr>
                        <a:t>Details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dirty="0">
                          <a:solidFill>
                            <a:srgbClr val="C00000"/>
                          </a:solidFill>
                        </a:rPr>
                        <a:t>Example with Employee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620684"/>
                  </a:ext>
                </a:extLst>
              </a:tr>
              <a:tr h="287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List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Ordered, allows duplicates, indexed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dirty="0" err="1">
                          <a:latin typeface="Courier New" panose="02070309020205020404" pitchFamily="49" charset="0"/>
                        </a:rPr>
                        <a:t>ArrayList</a:t>
                      </a:r>
                      <a:r>
                        <a:rPr lang="en-CA" sz="1100" dirty="0">
                          <a:latin typeface="Courier New" panose="02070309020205020404" pitchFamily="49" charset="0"/>
                        </a:rPr>
                        <a:t>&lt;Employee&gt; list = new </a:t>
                      </a:r>
                      <a:r>
                        <a:rPr lang="en-CA" sz="1100" dirty="0" err="1">
                          <a:latin typeface="Courier New" panose="02070309020205020404" pitchFamily="49" charset="0"/>
                        </a:rPr>
                        <a:t>ArrayList</a:t>
                      </a:r>
                      <a:r>
                        <a:rPr lang="en-CA" sz="1100" dirty="0">
                          <a:latin typeface="Courier New" panose="02070309020205020404" pitchFamily="49" charset="0"/>
                        </a:rPr>
                        <a:t>&lt;&gt;();</a:t>
                      </a:r>
                      <a:endParaRPr lang="en-CA" sz="1100" dirty="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326936"/>
                  </a:ext>
                </a:extLst>
              </a:tr>
              <a:tr h="287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Set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No duplicates, unordered (</a:t>
                      </a:r>
                      <a:r>
                        <a:rPr lang="en-CA" sz="1100">
                          <a:latin typeface="Courier New" panose="02070309020205020404" pitchFamily="49" charset="0"/>
                        </a:rPr>
                        <a:t>HashSet</a:t>
                      </a:r>
                      <a:r>
                        <a:rPr lang="en-CA" sz="1100"/>
                        <a:t>) or sorted (</a:t>
                      </a:r>
                      <a:r>
                        <a:rPr lang="en-CA" sz="1100">
                          <a:latin typeface="Courier New" panose="02070309020205020404" pitchFamily="49" charset="0"/>
                        </a:rPr>
                        <a:t>TreeSet</a:t>
                      </a:r>
                      <a:r>
                        <a:rPr lang="en-CA" sz="1100"/>
                        <a:t>)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Set&lt;Employee&gt; set = new HashSet&lt;&gt;();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643003"/>
                  </a:ext>
                </a:extLst>
              </a:tr>
              <a:tr h="287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HashSet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Uses hash table, no order, O(1) lookup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HashSet&lt;Employee&gt; hs = new HashSet&lt;&gt;();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935491"/>
                  </a:ext>
                </a:extLst>
              </a:tr>
              <a:tr h="516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TreeSet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Uses Red-Black Tree, sorted by Comparable or Comparator, O(log n)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TreeSet&lt;Employee&gt; ts = new TreeSet&lt;&gt;(new SalaryComparator());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513194"/>
                  </a:ext>
                </a:extLst>
              </a:tr>
              <a:tr h="287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Map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Key-value pair, keys unique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Map&lt;Integer, Employee&gt; map = new HashMap&lt;&gt;();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83907"/>
                  </a:ext>
                </a:extLst>
              </a:tr>
              <a:tr h="287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HashMap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Unordered, O(1) avg put/get, allows 1 null key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Map&lt;Integer, Employee&gt; hm = new HashMap&lt;&gt;();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648763"/>
                  </a:ext>
                </a:extLst>
              </a:tr>
              <a:tr h="4106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TreeMap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Sorted by key (natural/comparator), O(log n) put/get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TreeMap&lt;Integer, Employee&gt; tm = new TreeMap&lt;&gt;();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941169"/>
                  </a:ext>
                </a:extLst>
              </a:tr>
              <a:tr h="287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Fetch by key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Direct lookup using key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Employee e = map.get(102);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67677"/>
                  </a:ext>
                </a:extLst>
              </a:tr>
              <a:tr h="287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Sorting by key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TreeMap automatically sorts keys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TreeMap&lt;Integer, Employee&gt; → sorted by ID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901049"/>
                  </a:ext>
                </a:extLst>
              </a:tr>
              <a:tr h="533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Sorting by value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Convert entries to list + Comparator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List&lt;Map.Entry&lt;Integer, Employee&gt;&gt; list = new ArrayList&lt;&gt;(map.entrySet());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140180"/>
                  </a:ext>
                </a:extLst>
              </a:tr>
              <a:tr h="4106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Comparable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dirty="0"/>
                        <a:t>Natural ordering inside class (</a:t>
                      </a:r>
                      <a:r>
                        <a:rPr lang="en-CA" sz="1100" dirty="0" err="1">
                          <a:latin typeface="Courier New" panose="02070309020205020404" pitchFamily="49" charset="0"/>
                        </a:rPr>
                        <a:t>compareTo</a:t>
                      </a:r>
                      <a:r>
                        <a:rPr lang="en-CA" sz="1100" dirty="0"/>
                        <a:t>)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Employee implements Comparable&lt;Employee&gt;</a:t>
                      </a:r>
                      <a:r>
                        <a:rPr lang="en-CA" sz="1100"/>
                        <a:t> → compare by salary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561010"/>
                  </a:ext>
                </a:extLst>
              </a:tr>
              <a:tr h="287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Comparator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dirty="0"/>
                        <a:t>External ordering, reusable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SalaryComparator</a:t>
                      </a:r>
                      <a:r>
                        <a:rPr lang="en-CA" sz="1100"/>
                        <a:t>, </a:t>
                      </a:r>
                      <a:r>
                        <a:rPr lang="en-CA" sz="1100">
                          <a:latin typeface="Courier New" panose="02070309020205020404" pitchFamily="49" charset="0"/>
                        </a:rPr>
                        <a:t>NameComparator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698232"/>
                  </a:ext>
                </a:extLst>
              </a:tr>
              <a:tr h="4106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Fail-Fast Iterator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Throws </a:t>
                      </a:r>
                      <a:r>
                        <a:rPr lang="en-CA" sz="1100">
                          <a:latin typeface="Courier New" panose="02070309020205020404" pitchFamily="49" charset="0"/>
                        </a:rPr>
                        <a:t>ConcurrentModificationException</a:t>
                      </a:r>
                      <a:r>
                        <a:rPr lang="en-CA" sz="1100"/>
                        <a:t> on modification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ArrayList&lt;Employee&gt;</a:t>
                      </a:r>
                      <a:r>
                        <a:rPr lang="en-CA" sz="1100"/>
                        <a:t> iterator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904739"/>
                  </a:ext>
                </a:extLst>
              </a:tr>
              <a:tr h="287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Fail-Safe Iterator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Does not throw exception, works on copy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dirty="0" err="1">
                          <a:latin typeface="Courier New" panose="02070309020205020404" pitchFamily="49" charset="0"/>
                        </a:rPr>
                        <a:t>CopyOnWriteArrayList</a:t>
                      </a:r>
                      <a:r>
                        <a:rPr lang="en-CA" sz="1100" dirty="0">
                          <a:latin typeface="Courier New" panose="02070309020205020404" pitchFamily="49" charset="0"/>
                        </a:rPr>
                        <a:t>&lt;Employee&gt;</a:t>
                      </a:r>
                      <a:r>
                        <a:rPr lang="en-CA" sz="1100" dirty="0"/>
                        <a:t> iterator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850661"/>
                  </a:ext>
                </a:extLst>
              </a:tr>
              <a:tr h="287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Internal Structure - HashMap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Array of buckets + linked list/tree (hashCode)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Fast lookup O(1) avg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078371"/>
                  </a:ext>
                </a:extLst>
              </a:tr>
              <a:tr h="164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Internal Structure - TreeMap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Red-Black Tree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Sorted by key, O(log n) lookup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955981"/>
                  </a:ext>
                </a:extLst>
              </a:tr>
              <a:tr h="4106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Duplicates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List → allowed, Set → not allowed, Map → key must be unique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HashSet&lt;Employee&gt;</a:t>
                      </a:r>
                      <a:r>
                        <a:rPr lang="en-CA" sz="1100"/>
                        <a:t> ignores duplicates based on </a:t>
                      </a:r>
                      <a:r>
                        <a:rPr lang="en-CA" sz="1100">
                          <a:latin typeface="Courier New" panose="02070309020205020404" pitchFamily="49" charset="0"/>
                        </a:rPr>
                        <a:t>equals()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061966"/>
                  </a:ext>
                </a:extLst>
              </a:tr>
              <a:tr h="533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Iteration Order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List → insertion, HashSet/HashMap → unordered, TreeSet/TreeMap → sorted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>
                          <a:latin typeface="Courier New" panose="02070309020205020404" pitchFamily="49" charset="0"/>
                        </a:rPr>
                        <a:t>for(Employee e : ts)</a:t>
                      </a:r>
                      <a:r>
                        <a:rPr lang="en-CA" sz="1100"/>
                        <a:t> → sorted automatically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825508"/>
                  </a:ext>
                </a:extLst>
              </a:tr>
              <a:tr h="533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b="1"/>
                        <a:t>Use Case - Employee Example</a:t>
                      </a:r>
                      <a:endParaRPr lang="en-CA" sz="1100"/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/>
                        <a:t>Lookup by ID → HashMap, Display sorted by salary → TreeSet, Sorted by name → TreeSet with NameComparator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100" dirty="0"/>
                        <a:t>Quick access, reporting, ranking</a:t>
                      </a:r>
                    </a:p>
                  </a:txBody>
                  <a:tcPr marL="26056" marR="26056" marT="13028" marB="13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86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414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17092E-BD74-AE83-799F-BEB2FB7CC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Immutable Collection- Java 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83956-9935-7B3F-54A9-9BE6290A9969}"/>
              </a:ext>
            </a:extLst>
          </p:cNvPr>
          <p:cNvSpPr txBox="1"/>
          <p:nvPr/>
        </p:nvSpPr>
        <p:spPr>
          <a:xfrm>
            <a:off x="320842" y="1267326"/>
            <a:ext cx="99300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</a:t>
            </a:r>
            <a:r>
              <a:rPr lang="en-CA" b="1" dirty="0"/>
              <a:t>immutable collection</a:t>
            </a:r>
            <a:r>
              <a:rPr lang="en-CA" dirty="0"/>
              <a:t> is a collection whose </a:t>
            </a:r>
            <a:r>
              <a:rPr lang="en-CA" b="1" dirty="0"/>
              <a:t>elements cannot be added, removed, or modified</a:t>
            </a:r>
            <a:r>
              <a:rPr lang="en-CA" dirty="0"/>
              <a:t> after creation.</a:t>
            </a:r>
          </a:p>
          <a:p>
            <a:endParaRPr lang="en-CA" dirty="0"/>
          </a:p>
          <a:p>
            <a:r>
              <a:rPr lang="en-CA" dirty="0"/>
              <a:t>Java 17 provides </a:t>
            </a:r>
            <a:r>
              <a:rPr lang="en-CA" b="1" dirty="0"/>
              <a:t>factory methods</a:t>
            </a:r>
            <a:r>
              <a:rPr lang="en-CA" dirty="0"/>
              <a:t> in List, Set, and Map to easily create immutable collections.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03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3E46A-F073-38A4-E69B-56CEFDEE8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Immutable Collection?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B24D2B2-2641-C345-F92C-44EAA4ACE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095"/>
              </p:ext>
            </p:extLst>
          </p:nvPr>
        </p:nvGraphicFramePr>
        <p:xfrm>
          <a:off x="308759" y="1710047"/>
          <a:ext cx="9975274" cy="3617128"/>
        </p:xfrm>
        <a:graphic>
          <a:graphicData uri="http://schemas.openxmlformats.org/drawingml/2006/table">
            <a:tbl>
              <a:tblPr/>
              <a:tblGrid>
                <a:gridCol w="4382014">
                  <a:extLst>
                    <a:ext uri="{9D8B030D-6E8A-4147-A177-3AD203B41FA5}">
                      <a16:colId xmlns:a16="http://schemas.microsoft.com/office/drawing/2014/main" val="3081851068"/>
                    </a:ext>
                  </a:extLst>
                </a:gridCol>
                <a:gridCol w="5593260">
                  <a:extLst>
                    <a:ext uri="{9D8B030D-6E8A-4147-A177-3AD203B41FA5}">
                      <a16:colId xmlns:a16="http://schemas.microsoft.com/office/drawing/2014/main" val="4155580691"/>
                    </a:ext>
                  </a:extLst>
                </a:gridCol>
              </a:tblGrid>
              <a:tr h="49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>
                          <a:solidFill>
                            <a:srgbClr val="C00000"/>
                          </a:solidFill>
                        </a:rPr>
                        <a:t>Advantage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 dirty="0">
                          <a:solidFill>
                            <a:srgbClr val="C00000"/>
                          </a:solidFill>
                        </a:rPr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670328"/>
                  </a:ext>
                </a:extLst>
              </a:tr>
              <a:tr h="873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Thread-safe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No need for synchronization when reading from multiple threads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796597"/>
                  </a:ext>
                </a:extLst>
              </a:tr>
              <a:tr h="49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Safe from modification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Prevent accidental changes to important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06849"/>
                  </a:ext>
                </a:extLst>
              </a:tr>
              <a:tr h="873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Predictable behavior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No surprises when passing to methods or sharing across classes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744409"/>
                  </a:ext>
                </a:extLst>
              </a:tr>
              <a:tr h="873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/>
                        <a:t>Memory &amp; performance optimization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/>
                        <a:t>Internal optimizations for small, fixed-size collections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466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36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DE7E4-B32A-490C-2846-667AEB3A1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Factory Method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007664-73AC-1798-EB14-BF1BC1B00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718697"/>
              </p:ext>
            </p:extLst>
          </p:nvPr>
        </p:nvGraphicFramePr>
        <p:xfrm>
          <a:off x="838200" y="1711732"/>
          <a:ext cx="9412704" cy="2834640"/>
        </p:xfrm>
        <a:graphic>
          <a:graphicData uri="http://schemas.openxmlformats.org/drawingml/2006/table">
            <a:tbl>
              <a:tblPr/>
              <a:tblGrid>
                <a:gridCol w="3137568">
                  <a:extLst>
                    <a:ext uri="{9D8B030D-6E8A-4147-A177-3AD203B41FA5}">
                      <a16:colId xmlns:a16="http://schemas.microsoft.com/office/drawing/2014/main" val="3566158032"/>
                    </a:ext>
                  </a:extLst>
                </a:gridCol>
                <a:gridCol w="3137568">
                  <a:extLst>
                    <a:ext uri="{9D8B030D-6E8A-4147-A177-3AD203B41FA5}">
                      <a16:colId xmlns:a16="http://schemas.microsoft.com/office/drawing/2014/main" val="1041530104"/>
                    </a:ext>
                  </a:extLst>
                </a:gridCol>
                <a:gridCol w="3137568">
                  <a:extLst>
                    <a:ext uri="{9D8B030D-6E8A-4147-A177-3AD203B41FA5}">
                      <a16:colId xmlns:a16="http://schemas.microsoft.com/office/drawing/2014/main" val="38436123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Collection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348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List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>
                          <a:latin typeface="Courier New" panose="02070309020205020404" pitchFamily="49" charset="0"/>
                        </a:rPr>
                        <a:t>List.of()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>
                          <a:latin typeface="Courier New" panose="02070309020205020404" pitchFamily="49" charset="0"/>
                        </a:rPr>
                        <a:t>List&lt;Employee&gt; list = List.of(emp1, emp2);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080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>
                          <a:latin typeface="Courier New" panose="02070309020205020404" pitchFamily="49" charset="0"/>
                        </a:rPr>
                        <a:t>Set.of()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>
                          <a:latin typeface="Courier New" panose="02070309020205020404" pitchFamily="49" charset="0"/>
                        </a:rPr>
                        <a:t>Set&lt;Employee&gt; set = Set.of(emp1, emp2);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748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Map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>
                          <a:latin typeface="Courier New" panose="02070309020205020404" pitchFamily="49" charset="0"/>
                        </a:rPr>
                        <a:t>Map.of()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dirty="0">
                          <a:latin typeface="Courier New" panose="02070309020205020404" pitchFamily="49" charset="0"/>
                        </a:rPr>
                        <a:t>Map&lt;Integer, Employee&gt; map = </a:t>
                      </a:r>
                      <a:r>
                        <a:rPr lang="en-CA" dirty="0" err="1">
                          <a:latin typeface="Courier New" panose="02070309020205020404" pitchFamily="49" charset="0"/>
                        </a:rPr>
                        <a:t>Map.of</a:t>
                      </a:r>
                      <a:r>
                        <a:rPr lang="en-CA" dirty="0">
                          <a:latin typeface="Courier New" panose="02070309020205020404" pitchFamily="49" charset="0"/>
                        </a:rPr>
                        <a:t>(101, emp1, 102, emp2);</a:t>
                      </a:r>
                      <a:endParaRPr lang="en-CA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082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9279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6006A-22CC-594B-8FB3-12CD89BE1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CF5AEED-0811-0D5A-1963-644AFB275403}"/>
              </a:ext>
            </a:extLst>
          </p:cNvPr>
          <p:cNvGrpSpPr/>
          <p:nvPr/>
        </p:nvGrpSpPr>
        <p:grpSpPr>
          <a:xfrm>
            <a:off x="1" y="2857630"/>
            <a:ext cx="12191998" cy="1142740"/>
            <a:chOff x="1" y="2857630"/>
            <a:chExt cx="12191998" cy="11427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1887CA-E8C9-9DFA-B32F-51002654D21B}"/>
                </a:ext>
              </a:extLst>
            </p:cNvPr>
            <p:cNvSpPr txBox="1"/>
            <p:nvPr/>
          </p:nvSpPr>
          <p:spPr>
            <a:xfrm>
              <a:off x="1" y="2857630"/>
              <a:ext cx="1219199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SOLID Principle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1E3B4D-03B3-E4F7-8F3A-6C874EB4452D}"/>
                </a:ext>
              </a:extLst>
            </p:cNvPr>
            <p:cNvSpPr txBox="1"/>
            <p:nvPr/>
          </p:nvSpPr>
          <p:spPr>
            <a:xfrm>
              <a:off x="1" y="3620714"/>
              <a:ext cx="12191855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024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SOLID Principle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96686" y="2464424"/>
            <a:ext cx="9666514" cy="4769511"/>
          </a:xfrm>
        </p:spPr>
        <p:txBody>
          <a:bodyPr/>
          <a:lstStyle/>
          <a:p>
            <a:endParaRPr lang="en-IN" dirty="0"/>
          </a:p>
          <a:p>
            <a:pPr>
              <a:buFont typeface="Arial" pitchFamily="34" charset="0"/>
              <a:buChar char="•"/>
            </a:pPr>
            <a:r>
              <a:rPr lang="en-IN" dirty="0"/>
              <a:t>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S  </a:t>
            </a:r>
            <a:r>
              <a:rPr lang="en-IN" dirty="0"/>
              <a:t>- SRP- Single Responsibility Principle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O </a:t>
            </a:r>
            <a:r>
              <a:rPr lang="en-IN" dirty="0"/>
              <a:t> - OP – Open Closed Principal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L </a:t>
            </a:r>
            <a:r>
              <a:rPr lang="en-IN" dirty="0"/>
              <a:t>  - LSP – </a:t>
            </a:r>
            <a:r>
              <a:rPr lang="en-IN" dirty="0" err="1"/>
              <a:t>Liskov</a:t>
            </a:r>
            <a:r>
              <a:rPr lang="en-IN" dirty="0"/>
              <a:t> Substitution Principle</a:t>
            </a:r>
          </a:p>
          <a:p>
            <a:pPr>
              <a:buFont typeface="Arial" pitchFamily="34" charset="0"/>
              <a:buChar char="•"/>
            </a:pPr>
            <a:r>
              <a:rPr lang="en-IN" dirty="0"/>
              <a:t>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en-IN" dirty="0"/>
              <a:t> - ISP – Interface Segregation Principle</a:t>
            </a:r>
          </a:p>
          <a:p>
            <a:pPr>
              <a:buFont typeface="Arial" pitchFamily="34" charset="0"/>
              <a:buChar char="•"/>
            </a:pP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 D </a:t>
            </a:r>
            <a:r>
              <a:rPr lang="en-IN" dirty="0"/>
              <a:t>- DIP – Dependency Inversion Principle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Placeholder 10" descr="Divider slide accent image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92" y="457263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IN" dirty="0"/>
              <a:t>Single Responsibility Principle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class should have one and only one reason to change.</a:t>
            </a:r>
          </a:p>
          <a:p>
            <a:r>
              <a:rPr lang="en-IN" dirty="0"/>
              <a:t>Increase the possibility of reusability</a:t>
            </a:r>
          </a:p>
          <a:p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3173" y="2666683"/>
            <a:ext cx="4557712" cy="2225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IN" dirty="0"/>
              <a:t>Open Closed Principle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3360" y="1600200"/>
            <a:ext cx="7677150" cy="4632938"/>
          </a:xfrm>
        </p:spPr>
        <p:txBody>
          <a:bodyPr/>
          <a:lstStyle/>
          <a:p>
            <a:r>
              <a:rPr lang="en-IN" dirty="0"/>
              <a:t>Software entities should be open for extension but closed for modification.</a:t>
            </a:r>
          </a:p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375" y="2400300"/>
            <a:ext cx="3353885" cy="2937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Straight Arrow Connector 8"/>
          <p:cNvCxnSpPr>
            <a:stCxn id="2051" idx="3"/>
          </p:cNvCxnSpPr>
          <p:nvPr/>
        </p:nvCxnSpPr>
        <p:spPr>
          <a:xfrm>
            <a:off x="3985260" y="3869214"/>
            <a:ext cx="1516380" cy="93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75460" y="2118360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Problem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44640" y="1981200"/>
            <a:ext cx="15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060" y="5608320"/>
            <a:ext cx="3313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/>
              <a:t>To add a new shape, will lead to modification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13020" y="5570220"/>
            <a:ext cx="346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Now, area is calculation is based on shape 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5985" y="2575560"/>
            <a:ext cx="2598855" cy="2898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67700" y="384176"/>
            <a:ext cx="3653634" cy="275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1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2A449C-57FC-39FF-741E-A2454B98C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6EB26-4D9C-6ED8-42BB-6FB9764403DB}"/>
              </a:ext>
            </a:extLst>
          </p:cNvPr>
          <p:cNvSpPr txBox="1"/>
          <p:nvPr/>
        </p:nvSpPr>
        <p:spPr>
          <a:xfrm>
            <a:off x="615462" y="1318846"/>
            <a:ext cx="133360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“Is a </a:t>
            </a:r>
            <a:r>
              <a:rPr lang="en-CA" b="1" dirty="0"/>
              <a:t>PermanentEmployee</a:t>
            </a:r>
            <a:r>
              <a:rPr lang="en-CA" dirty="0"/>
              <a:t> an </a:t>
            </a:r>
            <a:r>
              <a:rPr lang="en-CA" b="1" dirty="0"/>
              <a:t>Employee</a:t>
            </a:r>
            <a:r>
              <a:rPr lang="en-CA" dirty="0"/>
              <a:t>?”</a:t>
            </a:r>
          </a:p>
          <a:p>
            <a:r>
              <a:rPr lang="en-CA" dirty="0"/>
              <a:t>	- IS-A relationship</a:t>
            </a:r>
          </a:p>
          <a:p>
            <a:r>
              <a:rPr lang="en-CA" dirty="0"/>
              <a:t>	- Method overriding</a:t>
            </a:r>
          </a:p>
          <a:p>
            <a:r>
              <a:rPr lang="en-CA" dirty="0"/>
              <a:t>	- Polymorphism</a:t>
            </a:r>
          </a:p>
          <a:p>
            <a:r>
              <a:rPr lang="en-CA" dirty="0"/>
              <a:t>	- Code reuse via extends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46B90-9260-7967-1C40-11275CCD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84" y="3345872"/>
            <a:ext cx="10174680" cy="255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84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IN" dirty="0" err="1"/>
              <a:t>Liskov</a:t>
            </a:r>
            <a:r>
              <a:rPr lang="en-IN" dirty="0"/>
              <a:t> Substitution Principle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315" y="1120140"/>
            <a:ext cx="9792838" cy="5112998"/>
          </a:xfrm>
        </p:spPr>
        <p:txBody>
          <a:bodyPr/>
          <a:lstStyle/>
          <a:p>
            <a:r>
              <a:rPr lang="en-IN" dirty="0"/>
              <a:t>Substitute must be substitutable for their base types. </a:t>
            </a:r>
          </a:p>
          <a:p>
            <a:r>
              <a:rPr lang="en-IN" dirty="0"/>
              <a:t>We should be to substitute the base class objects with child class objects </a:t>
            </a:r>
          </a:p>
          <a:p>
            <a:pPr>
              <a:buNone/>
            </a:pPr>
            <a:r>
              <a:rPr lang="en-IN" dirty="0"/>
              <a:t>-&gt; </a:t>
            </a:r>
            <a:r>
              <a:rPr lang="en-IN" b="1" dirty="0" err="1"/>
              <a:t>Barabara</a:t>
            </a:r>
            <a:r>
              <a:rPr lang="en-IN" b="1" dirty="0"/>
              <a:t> </a:t>
            </a:r>
            <a:r>
              <a:rPr lang="en-IN" b="1" dirty="0" err="1"/>
              <a:t>Liskov</a:t>
            </a:r>
            <a:endParaRPr lang="en-IN" b="1" dirty="0"/>
          </a:p>
          <a:p>
            <a:r>
              <a:rPr lang="en-IN" dirty="0"/>
              <a:t>Extension of Open closed principle.</a:t>
            </a:r>
          </a:p>
          <a:p>
            <a:r>
              <a:rPr lang="en-IN" dirty="0"/>
              <a:t>No, new exception should be thrown by sub type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" y="3898964"/>
            <a:ext cx="4324350" cy="2730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2210" y="5372100"/>
            <a:ext cx="4816475" cy="1280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64430" y="3893820"/>
            <a:ext cx="4991100" cy="1379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Interface Segregation Principle (ISP)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dependency of one class to another one should depend  on smallest possible interface.</a:t>
            </a:r>
          </a:p>
          <a:p>
            <a:pPr lvl="1"/>
            <a:r>
              <a:rPr lang="en-IN" dirty="0"/>
              <a:t>Client should not force to implement interfaces they don’t use.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793" y="3172460"/>
            <a:ext cx="4324667" cy="3037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3230" y="3126740"/>
            <a:ext cx="2941638" cy="3071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/>
          <p:cNvCxnSpPr>
            <a:stCxn id="4099" idx="3"/>
            <a:endCxn id="4100" idx="1"/>
          </p:cNvCxnSpPr>
          <p:nvPr/>
        </p:nvCxnSpPr>
        <p:spPr>
          <a:xfrm flipV="1">
            <a:off x="4823460" y="4662647"/>
            <a:ext cx="1969770" cy="287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2560" y="2773680"/>
            <a:ext cx="1111202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Problem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1440" y="2766060"/>
            <a:ext cx="160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Dependency Inversion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1463040"/>
            <a:ext cx="8867806" cy="4770098"/>
          </a:xfrm>
        </p:spPr>
        <p:txBody>
          <a:bodyPr/>
          <a:lstStyle/>
          <a:p>
            <a:r>
              <a:rPr lang="en-IN" dirty="0"/>
              <a:t>Dependent on interface not on concrete interfaces.</a:t>
            </a:r>
          </a:p>
          <a:p>
            <a:r>
              <a:rPr lang="en-IN" dirty="0"/>
              <a:t>Introduced by </a:t>
            </a:r>
            <a:r>
              <a:rPr lang="en-IN" b="1" dirty="0"/>
              <a:t>“Robert C Martin”</a:t>
            </a:r>
          </a:p>
          <a:p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88904" y="4396820"/>
            <a:ext cx="2100466" cy="143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16380" y="2522220"/>
            <a:ext cx="1111202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Problem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4180" y="246888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Solution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726" y="2834640"/>
            <a:ext cx="3467389" cy="2898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73380" y="6035040"/>
            <a:ext cx="4120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On adding new IO device copy () must be updated.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5038" y="2796539"/>
            <a:ext cx="2278442" cy="2693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349240" y="6065520"/>
            <a:ext cx="474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Now no need to modify the copy()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75C465-BC61-8F69-EB46-BBA81F109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Introduce a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A6058-93C0-0EC5-DC7B-185AE29271A8}"/>
              </a:ext>
            </a:extLst>
          </p:cNvPr>
          <p:cNvSpPr txBox="1"/>
          <p:nvPr/>
        </p:nvSpPr>
        <p:spPr>
          <a:xfrm>
            <a:off x="615462" y="1318846"/>
            <a:ext cx="133360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Intentionally break the design</a:t>
            </a:r>
            <a:r>
              <a:rPr lang="en-CA" dirty="0"/>
              <a:t>.</a:t>
            </a:r>
          </a:p>
          <a:p>
            <a:r>
              <a:rPr lang="en-CA" dirty="0"/>
              <a:t>- “Now the company wants: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dirty="0"/>
              <a:t>Salary calculation logic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dirty="0"/>
              <a:t>Bonus calculation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dirty="0"/>
              <a:t>Contract renewal logic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dirty="0"/>
              <a:t>Tax calculation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dirty="0"/>
              <a:t>Attendance-based pay”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E80DB-4F33-0901-A2A3-0FBDB4AF0229}"/>
              </a:ext>
            </a:extLst>
          </p:cNvPr>
          <p:cNvSpPr txBox="1"/>
          <p:nvPr/>
        </p:nvSpPr>
        <p:spPr>
          <a:xfrm>
            <a:off x="753035" y="4141694"/>
            <a:ext cx="5165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C00000"/>
                </a:solidFill>
              </a:rPr>
              <a:t>“Should ALL employees have bonus?”</a:t>
            </a:r>
            <a:br>
              <a:rPr lang="en-CA" dirty="0">
                <a:solidFill>
                  <a:srgbClr val="C00000"/>
                </a:solidFill>
              </a:rPr>
            </a:br>
            <a:r>
              <a:rPr lang="en-CA" dirty="0">
                <a:solidFill>
                  <a:srgbClr val="C00000"/>
                </a:solidFill>
              </a:rPr>
              <a:t>“Should ALL employees have contract duration?”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594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DCF5-2BDC-21DB-E0CB-445A021CD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F47BD8-29B8-92BA-2DEF-6486AFEF3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Show Inheritance Limitation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8CFAC-CA2B-3262-A57F-7E8838EE1815}"/>
              </a:ext>
            </a:extLst>
          </p:cNvPr>
          <p:cNvSpPr txBox="1"/>
          <p:nvPr/>
        </p:nvSpPr>
        <p:spPr>
          <a:xfrm>
            <a:off x="479821" y="1305399"/>
            <a:ext cx="133360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this to Employee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>
                <a:solidFill>
                  <a:srgbClr val="C00000"/>
                </a:solidFill>
              </a:rPr>
              <a:t>“Does a ContractEmployee have bonus?”</a:t>
            </a:r>
            <a:br>
              <a:rPr lang="en-CA" dirty="0">
                <a:solidFill>
                  <a:srgbClr val="C00000"/>
                </a:solidFill>
              </a:rPr>
            </a:br>
            <a:r>
              <a:rPr lang="en-CA" dirty="0">
                <a:solidFill>
                  <a:srgbClr val="C00000"/>
                </a:solidFill>
              </a:rPr>
              <a:t>“Does a PermanentEmployee have contract duration?”</a:t>
            </a:r>
          </a:p>
          <a:p>
            <a:endParaRPr lang="en-CA" dirty="0">
              <a:solidFill>
                <a:srgbClr val="C00000"/>
              </a:solidFill>
            </a:endParaRPr>
          </a:p>
          <a:p>
            <a:r>
              <a:rPr lang="en-CA" dirty="0">
                <a:solidFill>
                  <a:srgbClr val="C00000"/>
                </a:solidFill>
              </a:rPr>
              <a:t>? </a:t>
            </a:r>
            <a:r>
              <a:rPr lang="en-CA" dirty="0"/>
              <a:t>Bloated parent class</a:t>
            </a:r>
          </a:p>
          <a:p>
            <a:r>
              <a:rPr lang="en-CA" dirty="0">
                <a:solidFill>
                  <a:srgbClr val="C00000"/>
                </a:solidFill>
              </a:rPr>
              <a:t>? </a:t>
            </a:r>
            <a:r>
              <a:rPr lang="en-CA" dirty="0"/>
              <a:t>Violates </a:t>
            </a:r>
            <a:r>
              <a:rPr lang="en-CA" b="1" dirty="0"/>
              <a:t>SRP</a:t>
            </a:r>
          </a:p>
          <a:p>
            <a:r>
              <a:rPr lang="en-CA" b="1" dirty="0">
                <a:solidFill>
                  <a:srgbClr val="C00000"/>
                </a:solidFill>
              </a:rPr>
              <a:t>? </a:t>
            </a:r>
            <a:r>
              <a:rPr lang="en-CA" dirty="0"/>
              <a:t>Unnecessary data in child objects</a:t>
            </a:r>
            <a:endParaRPr lang="en-CA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4AFF1-DDD1-BAE6-D5C3-590EB1A8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6" y="1698875"/>
            <a:ext cx="29718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9138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ECEC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15231</TotalTime>
  <Words>2746</Words>
  <Application>Microsoft Macintosh PowerPoint</Application>
  <PresentationFormat>Widescreen</PresentationFormat>
  <Paragraphs>536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__Figtree_fee4d5</vt:lpstr>
      <vt:lpstr>Arial</vt:lpstr>
      <vt:lpstr>Cabin</vt:lpstr>
      <vt:lpstr>Calibri</vt:lpstr>
      <vt:lpstr>Courier New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Members &amp; utility classes</vt:lpstr>
      <vt:lpstr>What is static members?</vt:lpstr>
      <vt:lpstr>Static Variables (Class Variables)</vt:lpstr>
      <vt:lpstr>Static Methods</vt:lpstr>
      <vt:lpstr>Static Block</vt:lpstr>
      <vt:lpstr>PowerPoint Presentation</vt:lpstr>
      <vt:lpstr>PowerPoint Presentation</vt:lpstr>
      <vt:lpstr>SOLID Principle</vt:lpstr>
      <vt:lpstr>Single Responsibility Principle</vt:lpstr>
      <vt:lpstr>Open Closed Principle</vt:lpstr>
      <vt:lpstr>Liskov Substitution Principle</vt:lpstr>
      <vt:lpstr>Interface Segregation Principle (ISP)</vt:lpstr>
      <vt:lpstr>Dependency Inversion Principle</vt:lpstr>
      <vt:lpstr>PowerPoint Presentation</vt:lpstr>
      <vt:lpstr>PowerPoint Presentation</vt:lpstr>
      <vt:lpstr>What is Package Structuring?</vt:lpstr>
      <vt:lpstr>Why Package Structure Matters?</vt:lpstr>
      <vt:lpstr>Layered Packaging</vt:lpstr>
      <vt:lpstr>Package Structuring Rules (Best Practices)</vt:lpstr>
      <vt:lpstr>PowerPoint Presentation</vt:lpstr>
      <vt:lpstr>Module Structuring (Java 9+ / Large Applications)</vt:lpstr>
      <vt:lpstr>PowerPoint Presentation</vt:lpstr>
      <vt:lpstr>PowerPoint Presentation</vt:lpstr>
      <vt:lpstr>Package vs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SOLID Principle</vt:lpstr>
      <vt:lpstr>Single Responsibility Principle</vt:lpstr>
      <vt:lpstr>Open Closed Principle</vt:lpstr>
      <vt:lpstr>Liskov Substitution Principle</vt:lpstr>
      <vt:lpstr>Interface Segregation Principle (ISP)</vt:lpstr>
      <vt:lpstr>Dependency Inversion Principle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k52379</cp:lastModifiedBy>
  <cp:revision>194</cp:revision>
  <dcterms:created xsi:type="dcterms:W3CDTF">2020-01-20T05:08:25Z</dcterms:created>
  <dcterms:modified xsi:type="dcterms:W3CDTF">2026-01-26T10:23:19Z</dcterms:modified>
</cp:coreProperties>
</file>